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2"/>
  </p:notesMasterIdLst>
  <p:sldIdLst>
    <p:sldId id="256" r:id="rId5"/>
    <p:sldId id="410" r:id="rId6"/>
    <p:sldId id="258" r:id="rId7"/>
    <p:sldId id="259" r:id="rId8"/>
    <p:sldId id="401" r:id="rId9"/>
    <p:sldId id="403" r:id="rId10"/>
    <p:sldId id="405" r:id="rId11"/>
    <p:sldId id="400" r:id="rId12"/>
    <p:sldId id="270" r:id="rId13"/>
    <p:sldId id="260" r:id="rId14"/>
    <p:sldId id="406" r:id="rId15"/>
    <p:sldId id="407" r:id="rId16"/>
    <p:sldId id="408" r:id="rId17"/>
    <p:sldId id="409" r:id="rId18"/>
    <p:sldId id="411" r:id="rId19"/>
    <p:sldId id="292" r:id="rId20"/>
    <p:sldId id="276" r:id="rId21"/>
  </p:sldIdLst>
  <p:sldSz cx="9144000" cy="5715000" type="screen16x1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9348130-C6A1-BFB0-1C77-E1A3730B4F4A}" name="Borys W." initials="BW" userId="1a3678687a1de143" providerId="Windows Live"/>
  <p188:author id="{CB7F79B5-8278-4569-3D2A-D3B1F40EF2A6}" name="dr inż. Julia Dobrzańska" initials="diJD" userId="S::jdobrzanska@wwf.pl::83a0ae6e-87f2-4042-aea3-84c96a33de25" providerId="AD"/>
  <p188:author id="{730FE5CE-682E-355A-2775-99D45029E971}" name="Dariusz Gatkowski" initials="DG" userId="S::dgatkowski@wwf.pl::6c9334ec-1a2b-4ad9-8bbf-96e661abdb1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tt Larsen-Daw" initials="ML" lastIdx="2" clrIdx="0">
    <p:extLst>
      <p:ext uri="{19B8F6BF-5375-455C-9EA6-DF929625EA0E}">
        <p15:presenceInfo xmlns:p15="http://schemas.microsoft.com/office/powerpoint/2012/main" userId="S::mlarsendaw@wwf.org.uk::d1412f5f-2f6e-4676-ae29-f401cd4534a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F1E6"/>
    <a:srgbClr val="076D30"/>
    <a:srgbClr val="AACEE4"/>
    <a:srgbClr val="38976D"/>
    <a:srgbClr val="79B93E"/>
    <a:srgbClr val="0089BF"/>
    <a:srgbClr val="DB324B"/>
    <a:srgbClr val="EC90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30B228-FCA2-F82D-439A-B5B8949C6F5F}" v="14" dt="2023-04-13T12:45:30.2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 Id="rId3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a Smoręda" userId="1dbeb9f8-6354-4507-b979-5769a4eb136e" providerId="ADAL" clId="{BA8FFF4D-6523-4B0B-9FF6-B8F4AC690C0B}"/>
    <pc:docChg chg="">
      <pc:chgData name="Marta Smoręda" userId="1dbeb9f8-6354-4507-b979-5769a4eb136e" providerId="ADAL" clId="{BA8FFF4D-6523-4B0B-9FF6-B8F4AC690C0B}" dt="2022-11-21T12:18:22.554" v="15"/>
      <pc:docMkLst>
        <pc:docMk/>
      </pc:docMkLst>
      <pc:sldChg chg="delCm">
        <pc:chgData name="Marta Smoręda" userId="1dbeb9f8-6354-4507-b979-5769a4eb136e" providerId="ADAL" clId="{BA8FFF4D-6523-4B0B-9FF6-B8F4AC690C0B}" dt="2022-11-21T12:18:22.554" v="15"/>
        <pc:sldMkLst>
          <pc:docMk/>
          <pc:sldMk cId="3829644724" sldId="258"/>
        </pc:sldMkLst>
      </pc:sldChg>
      <pc:sldChg chg="delCm">
        <pc:chgData name="Marta Smoręda" userId="1dbeb9f8-6354-4507-b979-5769a4eb136e" providerId="ADAL" clId="{BA8FFF4D-6523-4B0B-9FF6-B8F4AC690C0B}" dt="2022-11-21T12:17:25.122" v="5"/>
        <pc:sldMkLst>
          <pc:docMk/>
          <pc:sldMk cId="2605794574" sldId="260"/>
        </pc:sldMkLst>
      </pc:sldChg>
      <pc:sldChg chg="delCm">
        <pc:chgData name="Marta Smoręda" userId="1dbeb9f8-6354-4507-b979-5769a4eb136e" providerId="ADAL" clId="{BA8FFF4D-6523-4B0B-9FF6-B8F4AC690C0B}" dt="2022-11-21T12:17:49.825" v="7"/>
        <pc:sldMkLst>
          <pc:docMk/>
          <pc:sldMk cId="3316075939" sldId="292"/>
        </pc:sldMkLst>
      </pc:sldChg>
      <pc:sldChg chg="delCm">
        <pc:chgData name="Marta Smoręda" userId="1dbeb9f8-6354-4507-b979-5769a4eb136e" providerId="ADAL" clId="{BA8FFF4D-6523-4B0B-9FF6-B8F4AC690C0B}" dt="2022-11-21T12:18:13.217" v="14"/>
        <pc:sldMkLst>
          <pc:docMk/>
          <pc:sldMk cId="3939291511" sldId="400"/>
        </pc:sldMkLst>
      </pc:sldChg>
      <pc:sldChg chg="delCm">
        <pc:chgData name="Marta Smoręda" userId="1dbeb9f8-6354-4507-b979-5769a4eb136e" providerId="ADAL" clId="{BA8FFF4D-6523-4B0B-9FF6-B8F4AC690C0B}" dt="2022-11-21T12:17:15.050" v="2"/>
        <pc:sldMkLst>
          <pc:docMk/>
          <pc:sldMk cId="2943232386" sldId="403"/>
        </pc:sldMkLst>
      </pc:sldChg>
      <pc:sldChg chg="delCm modCm">
        <pc:chgData name="Marta Smoręda" userId="1dbeb9f8-6354-4507-b979-5769a4eb136e" providerId="ADAL" clId="{BA8FFF4D-6523-4B0B-9FF6-B8F4AC690C0B}" dt="2022-11-21T12:18:04.034" v="13"/>
        <pc:sldMkLst>
          <pc:docMk/>
          <pc:sldMk cId="3414924275" sldId="406"/>
        </pc:sldMkLst>
      </pc:sldChg>
      <pc:sldChg chg="delCm">
        <pc:chgData name="Marta Smoręda" userId="1dbeb9f8-6354-4507-b979-5769a4eb136e" providerId="ADAL" clId="{BA8FFF4D-6523-4B0B-9FF6-B8F4AC690C0B}" dt="2022-11-21T12:17:56.080" v="8"/>
        <pc:sldMkLst>
          <pc:docMk/>
          <pc:sldMk cId="2149913959" sldId="407"/>
        </pc:sldMkLst>
      </pc:sldChg>
      <pc:sldChg chg="delCm">
        <pc:chgData name="Marta Smoręda" userId="1dbeb9f8-6354-4507-b979-5769a4eb136e" providerId="ADAL" clId="{BA8FFF4D-6523-4B0B-9FF6-B8F4AC690C0B}" dt="2022-11-21T12:17:45.886" v="6"/>
        <pc:sldMkLst>
          <pc:docMk/>
          <pc:sldMk cId="440082593" sldId="408"/>
        </pc:sldMkLst>
      </pc:sldChg>
    </pc:docChg>
  </pc:docChgLst>
  <pc:docChgLst>
    <pc:chgData name="Julia Dobrzańska" userId="S::jdobrzanska@wwf.pl::83a0ae6e-87f2-4042-aea3-84c96a33de25" providerId="AD" clId="Web-{8030B228-FCA2-F82D-439A-B5B8949C6F5F}"/>
    <pc:docChg chg="modSld">
      <pc:chgData name="Julia Dobrzańska" userId="S::jdobrzanska@wwf.pl::83a0ae6e-87f2-4042-aea3-84c96a33de25" providerId="AD" clId="Web-{8030B228-FCA2-F82D-439A-B5B8949C6F5F}" dt="2023-04-13T12:45:29.948" v="6" actId="20577"/>
      <pc:docMkLst>
        <pc:docMk/>
      </pc:docMkLst>
      <pc:sldChg chg="modSp">
        <pc:chgData name="Julia Dobrzańska" userId="S::jdobrzanska@wwf.pl::83a0ae6e-87f2-4042-aea3-84c96a33de25" providerId="AD" clId="Web-{8030B228-FCA2-F82D-439A-B5B8949C6F5F}" dt="2023-04-13T12:45:29.948" v="6" actId="20577"/>
        <pc:sldMkLst>
          <pc:docMk/>
          <pc:sldMk cId="2943232386" sldId="403"/>
        </pc:sldMkLst>
        <pc:spChg chg="mod">
          <ac:chgData name="Julia Dobrzańska" userId="S::jdobrzanska@wwf.pl::83a0ae6e-87f2-4042-aea3-84c96a33de25" providerId="AD" clId="Web-{8030B228-FCA2-F82D-439A-B5B8949C6F5F}" dt="2023-04-13T12:45:29.948" v="6" actId="20577"/>
          <ac:spMkLst>
            <pc:docMk/>
            <pc:sldMk cId="2943232386" sldId="403"/>
            <ac:spMk id="6" creationId="{5CB3C8B4-1B44-DBC5-A5A0-E3F2EBF3BD9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16DED8-BE5D-1E44-8A6C-637825F456CD}" type="datetimeFigureOut">
              <a:rPr lang="en-US" smtClean="0"/>
              <a:t>4/13/2023</a:t>
            </a:fld>
            <a:endParaRPr lang="en-US"/>
          </a:p>
        </p:txBody>
      </p:sp>
      <p:sp>
        <p:nvSpPr>
          <p:cNvPr id="4" name="Slide Image Placeholder 3"/>
          <p:cNvSpPr>
            <a:spLocks noGrp="1" noRot="1" noChangeAspect="1"/>
          </p:cNvSpPr>
          <p:nvPr>
            <p:ph type="sldImg" idx="2"/>
          </p:nvPr>
        </p:nvSpPr>
        <p:spPr>
          <a:xfrm>
            <a:off x="960438" y="1143000"/>
            <a:ext cx="49371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E5C5F-13F8-E046-8E8B-779781043F7C}" type="slidenum">
              <a:rPr lang="en-US" smtClean="0"/>
              <a:t>‹#›</a:t>
            </a:fld>
            <a:endParaRPr lang="en-US"/>
          </a:p>
        </p:txBody>
      </p:sp>
    </p:spTree>
    <p:extLst>
      <p:ext uri="{BB962C8B-B14F-4D97-AF65-F5344CB8AC3E}">
        <p14:creationId xmlns:p14="http://schemas.microsoft.com/office/powerpoint/2010/main" val="3507384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un.org/esa/socdev/unpfii/documents/DRIPS_Polish.pdf"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www.un.org/development/desa/indigenouspeoples/publications/2013/09/adolescent-friendly-version-of-the-un-declaration-on-the-rights-of-indigenous-peoples/"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sz="1800" i="1">
                <a:effectLst/>
                <a:latin typeface="Calibri" panose="020F0502020204030204" pitchFamily="34" charset="0"/>
                <a:ea typeface="Calibri" panose="020F0502020204030204" pitchFamily="34" charset="0"/>
                <a:cs typeface="Times New Roman" panose="02020603050405020304" pitchFamily="18" charset="0"/>
              </a:rPr>
              <a:t>Living Planet Report</a:t>
            </a:r>
            <a:r>
              <a:rPr lang="pl-PL" sz="1800">
                <a:effectLst/>
                <a:latin typeface="Calibri" panose="020F0502020204030204" pitchFamily="34" charset="0"/>
                <a:ea typeface="Calibri" panose="020F0502020204030204" pitchFamily="34" charset="0"/>
                <a:cs typeface="Times New Roman" panose="02020603050405020304" pitchFamily="18" charset="0"/>
              </a:rPr>
              <a:t> (LPR) powstaje co dwa lata z inicjatywy WWF we współpracy z wiodącymi ekspertami i innymi organizacjami.</a:t>
            </a:r>
          </a:p>
          <a:p>
            <a:r>
              <a:rPr lang="pl-PL" sz="1800">
                <a:effectLst/>
                <a:latin typeface="Calibri" panose="020F0502020204030204" pitchFamily="34" charset="0"/>
                <a:ea typeface="Calibri" panose="020F0502020204030204" pitchFamily="34" charset="0"/>
                <a:cs typeface="Times New Roman" panose="02020603050405020304" pitchFamily="18" charset="0"/>
              </a:rPr>
              <a:t> </a:t>
            </a:r>
          </a:p>
          <a:p>
            <a:r>
              <a:rPr lang="pl-PL" sz="1800">
                <a:effectLst/>
                <a:latin typeface="Calibri" panose="020F0502020204030204" pitchFamily="34" charset="0"/>
                <a:ea typeface="Calibri" panose="020F0502020204030204" pitchFamily="34" charset="0"/>
                <a:cs typeface="Times New Roman" panose="02020603050405020304" pitchFamily="18" charset="0"/>
              </a:rPr>
              <a:t>Jest swego rodzaju </a:t>
            </a:r>
            <a:r>
              <a:rPr lang="pl-PL" sz="1800" b="1">
                <a:effectLst/>
                <a:latin typeface="Calibri" panose="020F0502020204030204" pitchFamily="34" charset="0"/>
                <a:ea typeface="Calibri" panose="020F0502020204030204" pitchFamily="34" charset="0"/>
                <a:cs typeface="Times New Roman" panose="02020603050405020304" pitchFamily="18" charset="0"/>
              </a:rPr>
              <a:t>okresowym</a:t>
            </a:r>
            <a:r>
              <a:rPr lang="pl-PL" sz="1800">
                <a:effectLst/>
                <a:latin typeface="Calibri" panose="020F0502020204030204" pitchFamily="34" charset="0"/>
                <a:ea typeface="Calibri" panose="020F0502020204030204" pitchFamily="34" charset="0"/>
                <a:cs typeface="Times New Roman" panose="02020603050405020304" pitchFamily="18" charset="0"/>
              </a:rPr>
              <a:t> </a:t>
            </a:r>
            <a:r>
              <a:rPr lang="pl-PL" sz="1800" b="1">
                <a:effectLst/>
                <a:latin typeface="Calibri" panose="020F0502020204030204" pitchFamily="34" charset="0"/>
                <a:ea typeface="Calibri" panose="020F0502020204030204" pitchFamily="34" charset="0"/>
                <a:cs typeface="Times New Roman" panose="02020603050405020304" pitchFamily="18" charset="0"/>
              </a:rPr>
              <a:t>badaniem zdrowia </a:t>
            </a:r>
            <a:r>
              <a:rPr lang="pl-PL" sz="1800">
                <a:effectLst/>
                <a:latin typeface="Calibri" panose="020F0502020204030204" pitchFamily="34" charset="0"/>
                <a:ea typeface="Calibri" panose="020F0502020204030204" pitchFamily="34" charset="0"/>
                <a:cs typeface="Times New Roman" panose="02020603050405020304" pitchFamily="18" charset="0"/>
              </a:rPr>
              <a:t>planety, które pokazuje, jaki jest stan środowiska naturalnego, z jakimi zmaga się ono zagrożeniami i co to oznacza dla nas, ludzi.</a:t>
            </a:r>
          </a:p>
          <a:p>
            <a:r>
              <a:rPr lang="pl-PL" sz="1800">
                <a:effectLst/>
                <a:latin typeface="Calibri" panose="020F0502020204030204" pitchFamily="34" charset="0"/>
                <a:ea typeface="Calibri" panose="020F0502020204030204" pitchFamily="34" charset="0"/>
                <a:cs typeface="Times New Roman" panose="02020603050405020304" pitchFamily="18" charset="0"/>
              </a:rPr>
              <a:t> </a:t>
            </a:r>
          </a:p>
          <a:p>
            <a:r>
              <a:rPr lang="pl-PL" sz="1800">
                <a:effectLst/>
                <a:latin typeface="Calibri" panose="020F0502020204030204" pitchFamily="34" charset="0"/>
                <a:ea typeface="Calibri" panose="020F0502020204030204" pitchFamily="34" charset="0"/>
                <a:cs typeface="Times New Roman" panose="02020603050405020304" pitchFamily="18" charset="0"/>
              </a:rPr>
              <a:t>Zawarte w LPR wnioski i zalecenia są wynikiem analizy wielu wskaźników związanych z różnorodnością biologiczną. Jednym z najważniejszych jest Wskaźnik Żyjącej Planety (Living Planet Index, wskaźnik LPI).</a:t>
            </a:r>
          </a:p>
          <a:p>
            <a:r>
              <a:rPr lang="pl-PL" sz="1800">
                <a:effectLst/>
                <a:latin typeface="Calibri" panose="020F0502020204030204" pitchFamily="34" charset="0"/>
                <a:ea typeface="Calibri" panose="020F0502020204030204" pitchFamily="34" charset="0"/>
                <a:cs typeface="Times New Roman" panose="02020603050405020304" pitchFamily="18" charset="0"/>
              </a:rPr>
              <a:t> </a:t>
            </a:r>
          </a:p>
          <a:p>
            <a:r>
              <a:rPr lang="pl-PL" sz="1800">
                <a:effectLst/>
                <a:latin typeface="Calibri" panose="020F0502020204030204" pitchFamily="34" charset="0"/>
                <a:ea typeface="Calibri" panose="020F0502020204030204" pitchFamily="34" charset="0"/>
                <a:cs typeface="Times New Roman" panose="02020603050405020304" pitchFamily="18" charset="0"/>
              </a:rPr>
              <a:t>Świat funkcjonuje jak żywy organizm – zachodzące w nim najróżniejsze procesy życiowe zapewniają stabilność warunków, co z kolei pozwala ludzkości rozwijać się i prosperować. Cała planeta to żyjący system. W swoim działaniu przypomina nasze ciało, które samo jest złożone z różnych żywych systemów (takich jak organy czy drobnoustroje) pełniących w nim określone funkcje.</a:t>
            </a:r>
          </a:p>
          <a:p>
            <a:r>
              <a:rPr lang="pl-PL" sz="1800">
                <a:effectLst/>
                <a:latin typeface="Calibri" panose="020F0502020204030204" pitchFamily="34" charset="0"/>
                <a:ea typeface="Calibri" panose="020F0502020204030204" pitchFamily="34" charset="0"/>
                <a:cs typeface="Times New Roman" panose="02020603050405020304" pitchFamily="18" charset="0"/>
              </a:rPr>
              <a:t> </a:t>
            </a:r>
          </a:p>
          <a:p>
            <a:r>
              <a:rPr lang="pl-PL" sz="1800">
                <a:effectLst/>
                <a:latin typeface="Calibri" panose="020F0502020204030204" pitchFamily="34" charset="0"/>
                <a:ea typeface="Calibri" panose="020F0502020204030204" pitchFamily="34" charset="0"/>
                <a:cs typeface="Times New Roman" panose="02020603050405020304" pitchFamily="18" charset="0"/>
              </a:rPr>
              <a:t>Żywe systemy (np. oceany, środowisko słodkowodne czy dżungle) składają się z bardzo wielu elementów, które muszą ze sobą współdziałać, tak by jako całość były w stanie odgrywać swoją rolę w systemie globalnym.</a:t>
            </a:r>
          </a:p>
          <a:p>
            <a:r>
              <a:rPr lang="pl-PL" sz="1800">
                <a:effectLst/>
                <a:latin typeface="Calibri" panose="020F0502020204030204" pitchFamily="34" charset="0"/>
                <a:ea typeface="Calibri" panose="020F0502020204030204" pitchFamily="34" charset="0"/>
                <a:cs typeface="Times New Roman" panose="02020603050405020304" pitchFamily="18" charset="0"/>
              </a:rPr>
              <a:t> </a:t>
            </a:r>
          </a:p>
          <a:p>
            <a:r>
              <a:rPr lang="pl-PL" sz="1800">
                <a:effectLst/>
                <a:latin typeface="Calibri" panose="020F0502020204030204" pitchFamily="34" charset="0"/>
                <a:ea typeface="Calibri" panose="020F0502020204030204" pitchFamily="34" charset="0"/>
                <a:cs typeface="Times New Roman" panose="02020603050405020304" pitchFamily="18" charset="0"/>
              </a:rPr>
              <a:t>Za przykład może posłużyć udział dżungli w obiegu wody słodkiej na świecie czy oceanów w tworzeniu się chmur i zatrzymywaniu dwutlenku węgla.</a:t>
            </a:r>
          </a:p>
          <a:p>
            <a:r>
              <a:rPr lang="pl-PL" sz="1800">
                <a:effectLst/>
                <a:latin typeface="Calibri" panose="020F0502020204030204" pitchFamily="34" charset="0"/>
                <a:ea typeface="Calibri" panose="020F0502020204030204" pitchFamily="34" charset="0"/>
                <a:cs typeface="Times New Roman" panose="02020603050405020304" pitchFamily="18" charset="0"/>
              </a:rPr>
              <a:t>W obu przypadkach wszystkie żywe elementy systemu (różne gatunki, ale też pojedyncze zwierzęta czy rośliny) polegają na sobie nawzajem, więc jeśli któregoś gatunku zabraknie lub jego populacja się zmieni, cały system może się załamać albo zacząć funkcjonować w inny sposób.</a:t>
            </a:r>
            <a:endParaRPr lang="en-US" i="0"/>
          </a:p>
        </p:txBody>
      </p:sp>
      <p:sp>
        <p:nvSpPr>
          <p:cNvPr id="4" name="Slide Number Placeholder 3"/>
          <p:cNvSpPr>
            <a:spLocks noGrp="1"/>
          </p:cNvSpPr>
          <p:nvPr>
            <p:ph type="sldNum" sz="quarter" idx="5"/>
          </p:nvPr>
        </p:nvSpPr>
        <p:spPr/>
        <p:txBody>
          <a:bodyPr/>
          <a:lstStyle/>
          <a:p>
            <a:fld id="{2D8E5C5F-13F8-E046-8E8B-779781043F7C}" type="slidenum">
              <a:rPr lang="en-US" smtClean="0"/>
              <a:t>1</a:t>
            </a:fld>
            <a:endParaRPr lang="en-US"/>
          </a:p>
        </p:txBody>
      </p:sp>
    </p:spTree>
    <p:extLst>
      <p:ext uri="{BB962C8B-B14F-4D97-AF65-F5344CB8AC3E}">
        <p14:creationId xmlns:p14="http://schemas.microsoft.com/office/powerpoint/2010/main" val="9030904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sz="1800">
                <a:effectLst/>
                <a:latin typeface="Calibri" panose="020F0502020204030204" pitchFamily="34" charset="0"/>
                <a:ea typeface="Calibri" panose="020F0502020204030204" pitchFamily="34" charset="0"/>
                <a:cs typeface="Times New Roman" panose="02020603050405020304" pitchFamily="18" charset="0"/>
              </a:rPr>
              <a:t>LPR ocenia różnorodność biologiczną naszej planety (czyli różnorodność wszystkich żywych organizmów) za pomocą </a:t>
            </a:r>
            <a:r>
              <a:rPr lang="pl-PL" sz="1800" b="1">
                <a:effectLst/>
                <a:latin typeface="Calibri" panose="020F0502020204030204" pitchFamily="34" charset="0"/>
                <a:ea typeface="Calibri" panose="020F0502020204030204" pitchFamily="34" charset="0"/>
                <a:cs typeface="Times New Roman" panose="02020603050405020304" pitchFamily="18" charset="0"/>
              </a:rPr>
              <a:t>Wskaźnika Żyjącej Planety</a:t>
            </a:r>
            <a:r>
              <a:rPr lang="pl-PL" sz="1800">
                <a:effectLst/>
                <a:latin typeface="Calibri" panose="020F0502020204030204" pitchFamily="34" charset="0"/>
                <a:ea typeface="Calibri" panose="020F0502020204030204" pitchFamily="34" charset="0"/>
                <a:cs typeface="Times New Roman" panose="02020603050405020304" pitchFamily="18" charset="0"/>
              </a:rPr>
              <a:t> (LPI, Living Planet Index).</a:t>
            </a:r>
          </a:p>
          <a:p>
            <a:r>
              <a:rPr lang="pl-PL" sz="1800">
                <a:effectLst/>
                <a:latin typeface="Calibri" panose="020F0502020204030204" pitchFamily="34" charset="0"/>
                <a:ea typeface="Calibri" panose="020F0502020204030204" pitchFamily="34" charset="0"/>
                <a:cs typeface="Times New Roman" panose="02020603050405020304" pitchFamily="18" charset="0"/>
              </a:rPr>
              <a:t> </a:t>
            </a:r>
          </a:p>
          <a:p>
            <a:r>
              <a:rPr lang="pl-PL" sz="1800">
                <a:effectLst/>
                <a:latin typeface="Calibri" panose="020F0502020204030204" pitchFamily="34" charset="0"/>
                <a:ea typeface="Calibri" panose="020F0502020204030204" pitchFamily="34" charset="0"/>
                <a:cs typeface="Times New Roman" panose="02020603050405020304" pitchFamily="18" charset="0"/>
              </a:rPr>
              <a:t>Naukowcy z ZSL wyliczają LPI na podstawie analizy danych z całego świata. </a:t>
            </a:r>
          </a:p>
          <a:p>
            <a:r>
              <a:rPr lang="pl-PL" sz="1800">
                <a:effectLst/>
                <a:latin typeface="Calibri" panose="020F0502020204030204" pitchFamily="34" charset="0"/>
                <a:ea typeface="Calibri" panose="020F0502020204030204" pitchFamily="34" charset="0"/>
                <a:cs typeface="Times New Roman" panose="02020603050405020304" pitchFamily="18" charset="0"/>
              </a:rPr>
              <a:t> </a:t>
            </a:r>
          </a:p>
          <a:p>
            <a:r>
              <a:rPr lang="pl-PL" sz="1800">
                <a:effectLst/>
                <a:latin typeface="Calibri" panose="020F0502020204030204" pitchFamily="34" charset="0"/>
                <a:ea typeface="Calibri" panose="020F0502020204030204" pitchFamily="34" charset="0"/>
                <a:cs typeface="Times New Roman" panose="02020603050405020304" pitchFamily="18" charset="0"/>
              </a:rPr>
              <a:t>Wskaźnik Żyjącej Planety mierzy różnice w wielkości populacji zwierząt (grup złożonych z tych samych zwierząt) na świecie, wykorzystując w tym celu informacje uzyskane dzięki zdjęciom satelitarnym, żywołapkom, fotopułapkom, nadajnikom GPS, a nawet zwierzęcym odchodom!</a:t>
            </a:r>
          </a:p>
          <a:p>
            <a:r>
              <a:rPr lang="pl-PL" sz="1800">
                <a:effectLst/>
                <a:latin typeface="Calibri" panose="020F0502020204030204" pitchFamily="34" charset="0"/>
                <a:ea typeface="Calibri" panose="020F0502020204030204" pitchFamily="34" charset="0"/>
                <a:cs typeface="Times New Roman" panose="02020603050405020304" pitchFamily="18" charset="0"/>
              </a:rPr>
              <a:t> </a:t>
            </a:r>
          </a:p>
          <a:p>
            <a:r>
              <a:rPr lang="pl-PL" sz="1800">
                <a:effectLst/>
                <a:latin typeface="Calibri" panose="020F0502020204030204" pitchFamily="34" charset="0"/>
                <a:ea typeface="Calibri" panose="020F0502020204030204" pitchFamily="34" charset="0"/>
                <a:cs typeface="Times New Roman" panose="02020603050405020304" pitchFamily="18" charset="0"/>
              </a:rPr>
              <a:t>W ramach LPI monitorowane są te populacje, których zmiany liczebności i rozmieszczenia pozwalają naukowcom najlepiej zdiagnozować stan ekosystemu.</a:t>
            </a:r>
          </a:p>
          <a:p>
            <a:r>
              <a:rPr lang="pl-PL" sz="1800">
                <a:effectLst/>
                <a:latin typeface="Calibri" panose="020F0502020204030204" pitchFamily="34" charset="0"/>
                <a:ea typeface="Calibri" panose="020F0502020204030204" pitchFamily="34" charset="0"/>
                <a:cs typeface="Times New Roman" panose="02020603050405020304" pitchFamily="18" charset="0"/>
              </a:rPr>
              <a:t> </a:t>
            </a:r>
          </a:p>
          <a:p>
            <a:r>
              <a:rPr lang="pl-PL" sz="1800">
                <a:effectLst/>
                <a:latin typeface="Calibri" panose="020F0502020204030204" pitchFamily="34" charset="0"/>
                <a:ea typeface="Calibri" panose="020F0502020204030204" pitchFamily="34" charset="0"/>
                <a:cs typeface="Times New Roman" panose="02020603050405020304" pitchFamily="18" charset="0"/>
              </a:rPr>
              <a:t>Eksperci z całego świata przyglądają się zmianom w wielkości populacji tysięcy gatunków zwierząt. Wszystkie zebrane dane umieszczają w bazie danych i analizują, żeby wyliczyć Wskaźnik Żyjącej Planety (LPI).</a:t>
            </a:r>
          </a:p>
          <a:p>
            <a:r>
              <a:rPr lang="pl-PL" sz="1800">
                <a:effectLst/>
                <a:latin typeface="Calibri" panose="020F0502020204030204" pitchFamily="34" charset="0"/>
                <a:ea typeface="Calibri" panose="020F0502020204030204" pitchFamily="34" charset="0"/>
                <a:cs typeface="Times New Roman" panose="02020603050405020304" pitchFamily="18" charset="0"/>
              </a:rPr>
              <a:t> </a:t>
            </a:r>
          </a:p>
          <a:p>
            <a:r>
              <a:rPr lang="pl-PL" sz="1800">
                <a:effectLst/>
                <a:latin typeface="Calibri" panose="020F0502020204030204" pitchFamily="34" charset="0"/>
                <a:ea typeface="Calibri" panose="020F0502020204030204" pitchFamily="34" charset="0"/>
                <a:cs typeface="Times New Roman" panose="02020603050405020304" pitchFamily="18" charset="0"/>
              </a:rPr>
              <a:t>LPI bazuje na danych dotyczących tylko tych populacji, które były monitorowane co najmniej dwukrotnie od 1970 roku (roku odniesienia). Mimo tego ograniczenia LPI śledzi zmiany zachodzące w niemal 32 tysiącach populacji 5230 gatunków ssaków, ptaków, gadów, płazów i ryb. Odkrywane przez naukowców wzorce pomagają im zrozumieć stan zdrowia ekosystemów.</a:t>
            </a:r>
          </a:p>
          <a:p>
            <a:r>
              <a:rPr lang="pl-PL" sz="1800">
                <a:effectLst/>
                <a:latin typeface="Calibri" panose="020F0502020204030204" pitchFamily="34" charset="0"/>
                <a:ea typeface="Calibri" panose="020F0502020204030204" pitchFamily="34" charset="0"/>
                <a:cs typeface="Times New Roman" panose="02020603050405020304" pitchFamily="18" charset="0"/>
              </a:rPr>
              <a:t> </a:t>
            </a:r>
          </a:p>
          <a:p>
            <a:r>
              <a:rPr lang="pl-PL" sz="1800">
                <a:effectLst/>
                <a:latin typeface="Calibri" panose="020F0502020204030204" pitchFamily="34" charset="0"/>
                <a:ea typeface="Calibri" panose="020F0502020204030204" pitchFamily="34" charset="0"/>
                <a:cs typeface="Times New Roman" panose="02020603050405020304" pitchFamily="18" charset="0"/>
              </a:rPr>
              <a:t>LPI (a także inne wskaźniki różnorodności biologicznej) są następnie badane przez naukowców z WWF i ZSL, którzy na ich podstawie formułują wnioski pomocne przy planowaniu kolejnych działań. Wnioski te są publikowane co dwa lata w </a:t>
            </a:r>
            <a:r>
              <a:rPr lang="pl-PL" sz="1800" i="1">
                <a:effectLst/>
                <a:latin typeface="Calibri" panose="020F0502020204030204" pitchFamily="34" charset="0"/>
                <a:ea typeface="Calibri" panose="020F0502020204030204" pitchFamily="34" charset="0"/>
                <a:cs typeface="Times New Roman" panose="02020603050405020304" pitchFamily="18" charset="0"/>
              </a:rPr>
              <a:t>Living Planet Report</a:t>
            </a:r>
            <a:r>
              <a:rPr lang="pl-PL" sz="1800">
                <a:effectLst/>
                <a:latin typeface="Calibri" panose="020F0502020204030204" pitchFamily="34" charset="0"/>
                <a:ea typeface="Calibri" panose="020F0502020204030204" pitchFamily="34" charset="0"/>
                <a:cs typeface="Times New Roman" panose="02020603050405020304" pitchFamily="18" charset="0"/>
              </a:rPr>
              <a:t>.</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2D8E5C5F-13F8-E046-8E8B-779781043F7C}" type="slidenum">
              <a:rPr lang="en-US" smtClean="0"/>
              <a:t>3</a:t>
            </a:fld>
            <a:endParaRPr lang="en-US"/>
          </a:p>
        </p:txBody>
      </p:sp>
    </p:spTree>
    <p:extLst>
      <p:ext uri="{BB962C8B-B14F-4D97-AF65-F5344CB8AC3E}">
        <p14:creationId xmlns:p14="http://schemas.microsoft.com/office/powerpoint/2010/main" val="279611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sz="1800">
                <a:effectLst/>
                <a:latin typeface="Calibri" panose="020F0502020204030204" pitchFamily="34" charset="0"/>
                <a:ea typeface="Calibri" panose="020F0502020204030204" pitchFamily="34" charset="0"/>
                <a:cs typeface="Times New Roman" panose="02020603050405020304" pitchFamily="18" charset="0"/>
              </a:rPr>
              <a:t>Wykres pokazuje stan Wskaźnika Żyjącej Planety w 2022 roku i trzy możliwe scenariusze rozwoju sytuacji w przyszłości.</a:t>
            </a:r>
          </a:p>
          <a:p>
            <a:r>
              <a:rPr lang="pl-PL" sz="1800">
                <a:effectLst/>
                <a:latin typeface="Calibri" panose="020F0502020204030204" pitchFamily="34" charset="0"/>
                <a:ea typeface="Calibri" panose="020F0502020204030204" pitchFamily="34" charset="0"/>
                <a:cs typeface="Times New Roman" panose="02020603050405020304" pitchFamily="18" charset="0"/>
              </a:rPr>
              <a:t> </a:t>
            </a:r>
          </a:p>
          <a:p>
            <a:r>
              <a:rPr lang="pl-PL" sz="1800">
                <a:effectLst/>
                <a:latin typeface="Calibri" panose="020F0502020204030204" pitchFamily="34" charset="0"/>
                <a:ea typeface="Calibri" panose="020F0502020204030204" pitchFamily="34" charset="0"/>
                <a:cs typeface="Times New Roman" panose="02020603050405020304" pitchFamily="18" charset="0"/>
              </a:rPr>
              <a:t>LPI pokazuje, że w skali globalnej średnia wielkość populacji ssaków, ryb, ptaków, gadów i płazów zmniejszyła się od 1970 roku o 69%.</a:t>
            </a:r>
          </a:p>
          <a:p>
            <a:r>
              <a:rPr lang="pl-PL" sz="1800">
                <a:effectLst/>
                <a:latin typeface="Calibri" panose="020F0502020204030204" pitchFamily="34" charset="0"/>
                <a:ea typeface="Calibri" panose="020F0502020204030204" pitchFamily="34" charset="0"/>
                <a:cs typeface="Times New Roman" panose="02020603050405020304" pitchFamily="18" charset="0"/>
              </a:rPr>
              <a:t> </a:t>
            </a:r>
          </a:p>
          <a:p>
            <a:r>
              <a:rPr lang="pl-PL" sz="1800" i="1">
                <a:effectLst/>
                <a:latin typeface="Calibri" panose="020F0502020204030204" pitchFamily="34" charset="0"/>
                <a:ea typeface="Calibri" panose="020F0502020204030204" pitchFamily="34" charset="0"/>
                <a:cs typeface="Times New Roman" panose="02020603050405020304" pitchFamily="18" charset="0"/>
              </a:rPr>
              <a:t>Zapytaj uczniów, jakie ich zdaniem są przyczyny tego procesu? (Jeśli klasa jest zbyt liczna / uzyskanie odpowiedzi może być zbyt trudne, po prostu kontynuuj.)</a:t>
            </a:r>
            <a:endParaRPr lang="pl-PL" sz="1800">
              <a:effectLst/>
              <a:latin typeface="Calibri" panose="020F0502020204030204" pitchFamily="34" charset="0"/>
              <a:ea typeface="Calibri" panose="020F0502020204030204" pitchFamily="34" charset="0"/>
              <a:cs typeface="Times New Roman" panose="02020603050405020304" pitchFamily="18" charset="0"/>
            </a:endParaRPr>
          </a:p>
          <a:p>
            <a:r>
              <a:rPr lang="pl-PL" sz="1800" i="1">
                <a:effectLst/>
                <a:latin typeface="Calibri" panose="020F0502020204030204" pitchFamily="34" charset="0"/>
                <a:ea typeface="Calibri" panose="020F0502020204030204" pitchFamily="34" charset="0"/>
                <a:cs typeface="Times New Roman" panose="02020603050405020304" pitchFamily="18" charset="0"/>
              </a:rPr>
              <a:t>Możliwe przyczyny: niszczenie siedlisk, kłusownictwo, przełowienie, pestycydy, zanieczyszczenie</a:t>
            </a:r>
            <a:endParaRPr lang="pl-PL" sz="1800">
              <a:effectLst/>
              <a:latin typeface="Calibri" panose="020F0502020204030204" pitchFamily="34" charset="0"/>
              <a:ea typeface="Calibri" panose="020F0502020204030204" pitchFamily="34" charset="0"/>
              <a:cs typeface="Times New Roman" panose="02020603050405020304" pitchFamily="18" charset="0"/>
            </a:endParaRPr>
          </a:p>
          <a:p>
            <a:r>
              <a:rPr lang="pl-PL" sz="1800">
                <a:effectLst/>
                <a:latin typeface="Calibri" panose="020F0502020204030204" pitchFamily="34" charset="0"/>
                <a:ea typeface="Calibri" panose="020F0502020204030204" pitchFamily="34" charset="0"/>
                <a:cs typeface="Times New Roman" panose="02020603050405020304" pitchFamily="18" charset="0"/>
              </a:rPr>
              <a:t> </a:t>
            </a:r>
          </a:p>
          <a:p>
            <a:r>
              <a:rPr lang="pl-PL" sz="1800">
                <a:effectLst/>
                <a:latin typeface="Calibri" panose="020F0502020204030204" pitchFamily="34" charset="0"/>
                <a:ea typeface="Calibri" panose="020F0502020204030204" pitchFamily="34" charset="0"/>
                <a:cs typeface="Times New Roman" panose="02020603050405020304" pitchFamily="18" charset="0"/>
              </a:rPr>
              <a:t>Jeśli nadal będziemy traktować przyrodę tak jak dotychczas, rozwój sytuacji w najbliższych dziesięcioleciach będzie przebiegał wzdłuż czerwonej linii, a planeta będzie tracić coraz więcej różnorodności biologicznej. Im więcej jej straci, tym mniej odporne będą ekosystemy podtrzymujące życie i tym mniej prawdopodobne będzie to, że kiedykolwiek odzyskamy to, co utraciliśmy.</a:t>
            </a:r>
          </a:p>
          <a:p>
            <a:r>
              <a:rPr lang="pl-PL" sz="1800">
                <a:effectLst/>
                <a:latin typeface="Calibri" panose="020F0502020204030204" pitchFamily="34" charset="0"/>
                <a:ea typeface="Calibri" panose="020F0502020204030204" pitchFamily="34" charset="0"/>
                <a:cs typeface="Times New Roman" panose="02020603050405020304" pitchFamily="18" charset="0"/>
              </a:rPr>
              <a:t> </a:t>
            </a:r>
          </a:p>
          <a:p>
            <a:r>
              <a:rPr lang="pl-PL" sz="1800">
                <a:effectLst/>
                <a:latin typeface="Calibri" panose="020F0502020204030204" pitchFamily="34" charset="0"/>
                <a:ea typeface="Calibri" panose="020F0502020204030204" pitchFamily="34" charset="0"/>
                <a:cs typeface="Times New Roman" panose="02020603050405020304" pitchFamily="18" charset="0"/>
              </a:rPr>
              <a:t>Jeśli zaczniemy chronić siedliska i przestaniemy niszczyć przyrodę, mamy szansę zrealizować pomarańczowy scenariusz „stabilizacji” różnorodności biologicznej na Ziemi. Oznacza to, że populacje dzikich zwierząt przestaną się zmniejszać i utrzymają się na obecnym poziomie, a my sami będziemy wykorzystywać mniej zasobów przyrody. Choć taki scenariusz jest lepszy dla planety, może przynieść problemy z wyżywieniem stale rosnącej liczby ludzi. Mało tego, wciąż żylibyśmy na planecie, której różnorodność biologiczna będzie o wiele uboższa od tej, jaka była jeszcze kilkadziesiąt lat temu – a więc i mniej odpornej niż kiedyś. Zjawiska takie jak zmiana klimatu przyniosą w najbliższej przyszłości ogromne problemy zarówno nam, jak i dzikim zwierzętom.</a:t>
            </a:r>
          </a:p>
          <a:p>
            <a:r>
              <a:rPr lang="pl-PL" sz="1800">
                <a:effectLst/>
                <a:latin typeface="Calibri" panose="020F0502020204030204" pitchFamily="34" charset="0"/>
                <a:ea typeface="Calibri" panose="020F0502020204030204" pitchFamily="34" charset="0"/>
                <a:cs typeface="Times New Roman" panose="02020603050405020304" pitchFamily="18" charset="0"/>
              </a:rPr>
              <a:t> </a:t>
            </a:r>
          </a:p>
          <a:p>
            <a:r>
              <a:rPr lang="pl-PL" sz="1800">
                <a:effectLst/>
                <a:latin typeface="Calibri" panose="020F0502020204030204" pitchFamily="34" charset="0"/>
                <a:ea typeface="Calibri" panose="020F0502020204030204" pitchFamily="34" charset="0"/>
                <a:cs typeface="Times New Roman" panose="02020603050405020304" pitchFamily="18" charset="0"/>
              </a:rPr>
              <a:t>Jeśli dokonamy zmiany naszych systemów i znajdziemy taki sposób na korzystanie z naturalnych zasobów naszej planety, który będzie wspierał przyrodę, zamiast ją niszczyć, być może będziemy w stanie odzyskać utraconą różnorodność biologiczną i odwrócić trend (niebieska linia na wykresie). Pozwoliłoby to nam odbudować populacje dzikich zwierząt do poprzedniego poziomu, zwiększając jednocześnie ich odporność na przyszłe zagrożenia i pomagając niwelować skutki zmiany klimatu.</a:t>
            </a:r>
          </a:p>
          <a:p>
            <a:r>
              <a:rPr lang="pl-PL" sz="1800">
                <a:effectLst/>
                <a:latin typeface="Calibri" panose="020F0502020204030204" pitchFamily="34" charset="0"/>
                <a:ea typeface="Calibri" panose="020F0502020204030204" pitchFamily="34" charset="0"/>
                <a:cs typeface="Times New Roman" panose="02020603050405020304" pitchFamily="18" charset="0"/>
              </a:rPr>
              <a:t> </a:t>
            </a:r>
          </a:p>
          <a:p>
            <a:r>
              <a:rPr lang="pl-PL" sz="1800" i="1">
                <a:effectLst/>
                <a:latin typeface="Calibri" panose="020F0502020204030204" pitchFamily="34" charset="0"/>
                <a:ea typeface="Calibri" panose="020F0502020204030204" pitchFamily="34" charset="0"/>
                <a:cs typeface="Times New Roman" panose="02020603050405020304" pitchFamily="18" charset="0"/>
              </a:rPr>
              <a:t>Zapytaj uczniów, jakie systemy mamy na myśli, kiedy mówimy o zmianach „systemowych”.</a:t>
            </a:r>
            <a:endParaRPr lang="pl-PL" sz="1800">
              <a:effectLst/>
              <a:latin typeface="Calibri" panose="020F0502020204030204" pitchFamily="34" charset="0"/>
              <a:ea typeface="Calibri" panose="020F0502020204030204" pitchFamily="34" charset="0"/>
              <a:cs typeface="Times New Roman" panose="02020603050405020304" pitchFamily="18" charset="0"/>
            </a:endParaRPr>
          </a:p>
          <a:p>
            <a:r>
              <a:rPr lang="pl-PL" sz="1800" i="1">
                <a:effectLst/>
                <a:latin typeface="Calibri" panose="020F0502020204030204" pitchFamily="34" charset="0"/>
                <a:ea typeface="Calibri" panose="020F0502020204030204" pitchFamily="34" charset="0"/>
                <a:cs typeface="Times New Roman" panose="02020603050405020304" pitchFamily="18" charset="0"/>
              </a:rPr>
              <a:t>Możliwe odpowiedzi: produkcja żywności, transport, energetyka, gospodarka</a:t>
            </a:r>
            <a:endParaRPr lang="pl-PL" sz="1800">
              <a:effectLst/>
              <a:latin typeface="Calibri" panose="020F0502020204030204" pitchFamily="34" charset="0"/>
              <a:ea typeface="Calibri" panose="020F0502020204030204" pitchFamily="34" charset="0"/>
              <a:cs typeface="Times New Roman" panose="02020603050405020304" pitchFamily="18" charset="0"/>
            </a:endParaRPr>
          </a:p>
          <a:p>
            <a:r>
              <a:rPr lang="pl-PL" sz="1800">
                <a:effectLst/>
                <a:latin typeface="Calibri" panose="020F0502020204030204" pitchFamily="34" charset="0"/>
                <a:ea typeface="Calibri" panose="020F0502020204030204" pitchFamily="34" charset="0"/>
                <a:cs typeface="Times New Roman" panose="02020603050405020304" pitchFamily="18" charset="0"/>
              </a:rPr>
              <a:t> </a:t>
            </a:r>
          </a:p>
          <a:p>
            <a:r>
              <a:rPr lang="pl-PL" sz="1800">
                <a:effectLst/>
                <a:latin typeface="Calibri" panose="020F0502020204030204" pitchFamily="34" charset="0"/>
                <a:ea typeface="Calibri" panose="020F0502020204030204" pitchFamily="34" charset="0"/>
                <a:cs typeface="Times New Roman" panose="02020603050405020304" pitchFamily="18" charset="0"/>
              </a:rPr>
              <a:t>Obecny system produkcji i konsumpcji żywności przyczynia się do marnotrawstwa, niszczenia siedlisk oraz emisji dwutlenku węgla, które przyspieszają zmianę klimatu.</a:t>
            </a:r>
          </a:p>
          <a:p>
            <a:r>
              <a:rPr lang="pl-PL" sz="1800">
                <a:effectLst/>
                <a:latin typeface="Calibri" panose="020F0502020204030204" pitchFamily="34" charset="0"/>
                <a:ea typeface="Calibri" panose="020F0502020204030204" pitchFamily="34" charset="0"/>
                <a:cs typeface="Times New Roman" panose="02020603050405020304" pitchFamily="18" charset="0"/>
              </a:rPr>
              <a:t> </a:t>
            </a:r>
          </a:p>
          <a:p>
            <a:r>
              <a:rPr lang="pl-PL" sz="1800">
                <a:effectLst/>
                <a:latin typeface="Calibri" panose="020F0502020204030204" pitchFamily="34" charset="0"/>
                <a:ea typeface="Calibri" panose="020F0502020204030204" pitchFamily="34" charset="0"/>
                <a:cs typeface="Times New Roman" panose="02020603050405020304" pitchFamily="18" charset="0"/>
              </a:rPr>
              <a:t>W skali globalnej rolnictwo i użycie ziemi do produkcji żywności odpowiadają za prawie 60% utraty różnorodności biologicznej i 30% emisji gazów cieplarnianych, co czyni z nich jedne z największych zagrożeń dla środowiska.</a:t>
            </a:r>
          </a:p>
          <a:p>
            <a:r>
              <a:rPr lang="pl-PL" sz="1800">
                <a:effectLst/>
                <a:latin typeface="Calibri" panose="020F0502020204030204" pitchFamily="34" charset="0"/>
                <a:ea typeface="Calibri" panose="020F0502020204030204" pitchFamily="34" charset="0"/>
                <a:cs typeface="Times New Roman" panose="02020603050405020304" pitchFamily="18" charset="0"/>
              </a:rPr>
              <a:t> </a:t>
            </a:r>
          </a:p>
          <a:p>
            <a:r>
              <a:rPr lang="pl-PL" sz="1800" i="1">
                <a:effectLst/>
                <a:latin typeface="Calibri" panose="020F0502020204030204" pitchFamily="34" charset="0"/>
                <a:ea typeface="Calibri" panose="020F0502020204030204" pitchFamily="34" charset="0"/>
                <a:cs typeface="Times New Roman" panose="02020603050405020304" pitchFamily="18" charset="0"/>
              </a:rPr>
              <a:t>Zapytaj uczniów, co ich zdaniem można by zmienić w systemie produkcji żywności.</a:t>
            </a:r>
            <a:endParaRPr lang="pl-PL" sz="1800">
              <a:effectLst/>
              <a:latin typeface="Calibri" panose="020F0502020204030204" pitchFamily="34" charset="0"/>
              <a:ea typeface="Calibri" panose="020F0502020204030204" pitchFamily="34" charset="0"/>
              <a:cs typeface="Times New Roman" panose="02020603050405020304" pitchFamily="18" charset="0"/>
            </a:endParaRPr>
          </a:p>
          <a:p>
            <a:r>
              <a:rPr lang="pl-PL" sz="1800" i="1">
                <a:effectLst/>
                <a:latin typeface="Calibri" panose="020F0502020204030204" pitchFamily="34" charset="0"/>
                <a:ea typeface="Calibri" panose="020F0502020204030204" pitchFamily="34" charset="0"/>
                <a:cs typeface="Times New Roman" panose="02020603050405020304" pitchFamily="18" charset="0"/>
              </a:rPr>
              <a:t>Możliwe odpowiedzi: lepsze wykorzystanie i ochrona istniejących pól uprawnych przed degradacją zamiast wycinania lasów deszczowych pod nowe pola; jedzenie żywności produkowanej lokalnie zamiast żywności, która została przywieziona z drugiego końca świata; zaprzestanie stosowania pestycydów i nawozów szkodliwych dla dzikich zwierząt; ograniczenie nadmiernej produkcji wyrobów mleczarskich i mięsnych, które wymagają ogromnej ilości ziemi, na rzecz uprawy roślin, które mogłyby mieć większy udział w naszej diecie.</a:t>
            </a:r>
            <a:endParaRPr lang="en-US"/>
          </a:p>
        </p:txBody>
      </p:sp>
      <p:sp>
        <p:nvSpPr>
          <p:cNvPr id="4" name="Slide Number Placeholder 3"/>
          <p:cNvSpPr>
            <a:spLocks noGrp="1"/>
          </p:cNvSpPr>
          <p:nvPr>
            <p:ph type="sldNum" sz="quarter" idx="5"/>
          </p:nvPr>
        </p:nvSpPr>
        <p:spPr/>
        <p:txBody>
          <a:bodyPr/>
          <a:lstStyle/>
          <a:p>
            <a:fld id="{2D8E5C5F-13F8-E046-8E8B-779781043F7C}" type="slidenum">
              <a:rPr lang="en-US" smtClean="0"/>
              <a:t>4</a:t>
            </a:fld>
            <a:endParaRPr lang="en-US"/>
          </a:p>
        </p:txBody>
      </p:sp>
    </p:spTree>
    <p:extLst>
      <p:ext uri="{BB962C8B-B14F-4D97-AF65-F5344CB8AC3E}">
        <p14:creationId xmlns:p14="http://schemas.microsoft.com/office/powerpoint/2010/main" val="27216161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sz="1800">
                <a:effectLst/>
                <a:latin typeface="Calibri" panose="020F0502020204030204" pitchFamily="34" charset="0"/>
                <a:ea typeface="Calibri" panose="020F0502020204030204" pitchFamily="34" charset="0"/>
                <a:cs typeface="Times New Roman" panose="02020603050405020304" pitchFamily="18" charset="0"/>
              </a:rPr>
              <a:t>O zmianie klimatu mówi się więcej niż o utracie różnorodności biologicznej, a przecież różnorodność biologiczna jest niezbędna do ustabilizowania klimatu.</a:t>
            </a:r>
          </a:p>
          <a:p>
            <a:r>
              <a:rPr lang="pl-PL" sz="1800">
                <a:effectLst/>
                <a:latin typeface="Calibri" panose="020F0502020204030204" pitchFamily="34" charset="0"/>
                <a:ea typeface="Calibri" panose="020F0502020204030204" pitchFamily="34" charset="0"/>
                <a:cs typeface="Times New Roman" panose="02020603050405020304" pitchFamily="18" charset="0"/>
              </a:rPr>
              <a:t>Lasy i oceany nie będą mogły skutecznie pochłaniać dwutlenku węgla, jeśli zniszczymy różnorodność biologiczną.</a:t>
            </a:r>
          </a:p>
          <a:p>
            <a:r>
              <a:rPr lang="pl-PL" sz="1800">
                <a:effectLst/>
                <a:latin typeface="Calibri" panose="020F0502020204030204" pitchFamily="34" charset="0"/>
                <a:ea typeface="Calibri" panose="020F0502020204030204" pitchFamily="34" charset="0"/>
                <a:cs typeface="Times New Roman" panose="02020603050405020304" pitchFamily="18" charset="0"/>
              </a:rPr>
              <a:t> </a:t>
            </a:r>
          </a:p>
          <a:p>
            <a:r>
              <a:rPr lang="pl-PL" sz="1800">
                <a:effectLst/>
                <a:latin typeface="Calibri" panose="020F0502020204030204" pitchFamily="34" charset="0"/>
                <a:ea typeface="Calibri" panose="020F0502020204030204" pitchFamily="34" charset="0"/>
                <a:cs typeface="Times New Roman" panose="02020603050405020304" pitchFamily="18" charset="0"/>
              </a:rPr>
              <a:t>Szkody wyrządzane w środowisku naturalnym w związku z niszczeniem siedlisk zmniejszają zdolność naszej planety do wychwytywania dwutlenku węgla z atmosfery, a w wielu przypadkach prowadzi do uwolnienia większej ilości CO</a:t>
            </a:r>
            <a:r>
              <a:rPr lang="pl-PL" sz="1800" baseline="-25000">
                <a:effectLst/>
                <a:latin typeface="Calibri" panose="020F0502020204030204" pitchFamily="34" charset="0"/>
                <a:ea typeface="Calibri" panose="020F0502020204030204" pitchFamily="34" charset="0"/>
                <a:cs typeface="Times New Roman" panose="02020603050405020304" pitchFamily="18" charset="0"/>
              </a:rPr>
              <a:t>2</a:t>
            </a:r>
            <a:r>
              <a:rPr lang="pl-PL" sz="1800">
                <a:effectLst/>
                <a:latin typeface="Calibri" panose="020F0502020204030204" pitchFamily="34" charset="0"/>
                <a:ea typeface="Calibri" panose="020F0502020204030204" pitchFamily="34" charset="0"/>
                <a:cs typeface="Times New Roman" panose="02020603050405020304" pitchFamily="18" charset="0"/>
              </a:rPr>
              <a:t> niż ta, jaka była do tej pory związana w drewnie czy glebie. Oznacza to, że do atmosfery trafi więcej dwutlenku węgla, co przyspieszy zmianę klimatu.</a:t>
            </a:r>
          </a:p>
          <a:p>
            <a:r>
              <a:rPr lang="pl-PL" sz="1800">
                <a:effectLst/>
                <a:latin typeface="Calibri" panose="020F0502020204030204" pitchFamily="34" charset="0"/>
                <a:ea typeface="Calibri" panose="020F0502020204030204" pitchFamily="34" charset="0"/>
                <a:cs typeface="Times New Roman" panose="02020603050405020304" pitchFamily="18" charset="0"/>
              </a:rPr>
              <a:t>Zmiana klimatu już teraz ma wpływ na przyrodę, a jeśli średni wzrost temperatury na świecie przekroczy 1,5 stopnia, zmiana klimatu będzie dla dzikich zwierząt coraz poważniejszym zagrożeniem.</a:t>
            </a:r>
          </a:p>
          <a:p>
            <a:r>
              <a:rPr lang="pl-PL" sz="1800" b="1">
                <a:effectLst/>
                <a:latin typeface="Calibri" panose="020F0502020204030204" pitchFamily="34" charset="0"/>
                <a:ea typeface="Calibri" panose="020F0502020204030204" pitchFamily="34" charset="0"/>
                <a:cs typeface="Times New Roman" panose="02020603050405020304" pitchFamily="18" charset="0"/>
              </a:rPr>
              <a:t>Jeśli nie będziemy pracować nad rozwiązaniem obu tych problemów jednocześnie, to nie rozwiążemy żadnego z nich.</a:t>
            </a:r>
            <a:endParaRPr lang="en-GB"/>
          </a:p>
        </p:txBody>
      </p:sp>
      <p:sp>
        <p:nvSpPr>
          <p:cNvPr id="4" name="Slide Number Placeholder 3"/>
          <p:cNvSpPr>
            <a:spLocks noGrp="1"/>
          </p:cNvSpPr>
          <p:nvPr>
            <p:ph type="sldNum" sz="quarter" idx="5"/>
          </p:nvPr>
        </p:nvSpPr>
        <p:spPr/>
        <p:txBody>
          <a:bodyPr/>
          <a:lstStyle/>
          <a:p>
            <a:fld id="{2D8E5C5F-13F8-E046-8E8B-779781043F7C}" type="slidenum">
              <a:rPr lang="en-US" smtClean="0"/>
              <a:t>5</a:t>
            </a:fld>
            <a:endParaRPr lang="en-US"/>
          </a:p>
        </p:txBody>
      </p:sp>
    </p:spTree>
    <p:extLst>
      <p:ext uri="{BB962C8B-B14F-4D97-AF65-F5344CB8AC3E}">
        <p14:creationId xmlns:p14="http://schemas.microsoft.com/office/powerpoint/2010/main" val="12661956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800">
                <a:effectLst/>
                <a:latin typeface="Segoe UI" panose="020B0502040204020203" pitchFamily="34" charset="0"/>
              </a:rPr>
              <a:t>Las prawidłowo funkcjonujący, zdrowy las, to las, gdzie występują zamierające i martwe drzewa będące domem dla ogromnej ilości organizmów.</a:t>
            </a:r>
            <a:endParaRPr lang="pl-PL" sz="1800">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2D8E5C5F-13F8-E046-8E8B-779781043F7C}" type="slidenum">
              <a:rPr lang="en-US" smtClean="0"/>
              <a:t>6</a:t>
            </a:fld>
            <a:endParaRPr lang="en-US"/>
          </a:p>
        </p:txBody>
      </p:sp>
    </p:spTree>
    <p:extLst>
      <p:ext uri="{BB962C8B-B14F-4D97-AF65-F5344CB8AC3E}">
        <p14:creationId xmlns:p14="http://schemas.microsoft.com/office/powerpoint/2010/main" val="15436150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D8E5C5F-13F8-E046-8E8B-779781043F7C}" type="slidenum">
              <a:rPr lang="en-US" smtClean="0"/>
              <a:t>7</a:t>
            </a:fld>
            <a:endParaRPr lang="en-US"/>
          </a:p>
        </p:txBody>
      </p:sp>
    </p:spTree>
    <p:extLst>
      <p:ext uri="{BB962C8B-B14F-4D97-AF65-F5344CB8AC3E}">
        <p14:creationId xmlns:p14="http://schemas.microsoft.com/office/powerpoint/2010/main" val="3757851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sz="1800">
                <a:effectLst/>
                <a:latin typeface="Calibri" panose="020F0502020204030204" pitchFamily="34" charset="0"/>
                <a:ea typeface="Calibri" panose="020F0502020204030204" pitchFamily="34" charset="0"/>
                <a:cs typeface="Times New Roman" panose="02020603050405020304" pitchFamily="18" charset="0"/>
              </a:rPr>
              <a:t>69% to tylko średnia – sytuacja niektórych gatunków i biomów jest o wiele gorsza.</a:t>
            </a:r>
          </a:p>
          <a:p>
            <a:r>
              <a:rPr lang="pl-PL" sz="1800">
                <a:effectLst/>
                <a:latin typeface="Calibri" panose="020F0502020204030204" pitchFamily="34" charset="0"/>
                <a:ea typeface="Calibri" panose="020F0502020204030204" pitchFamily="34" charset="0"/>
                <a:cs typeface="Times New Roman" panose="02020603050405020304" pitchFamily="18" charset="0"/>
              </a:rPr>
              <a:t> </a:t>
            </a:r>
          </a:p>
          <a:p>
            <a:r>
              <a:rPr lang="pl-PL" sz="1800">
                <a:effectLst/>
                <a:latin typeface="Calibri" panose="020F0502020204030204" pitchFamily="34" charset="0"/>
                <a:ea typeface="Calibri" panose="020F0502020204030204" pitchFamily="34" charset="0"/>
                <a:cs typeface="Times New Roman" panose="02020603050405020304" pitchFamily="18" charset="0"/>
              </a:rPr>
              <a:t>Globalna populacja żarłacza białopłetwego spadła o 95%. Obecnie gatunek ten klasyfikowany jest na Czerwonej Liście zagrożonych gatunków IUCN jako krytycznie zagrożony.</a:t>
            </a:r>
          </a:p>
          <a:p>
            <a:r>
              <a:rPr lang="pl-PL" sz="1800">
                <a:effectLst/>
                <a:latin typeface="Calibri" panose="020F0502020204030204" pitchFamily="34" charset="0"/>
                <a:ea typeface="Calibri" panose="020F0502020204030204" pitchFamily="34" charset="0"/>
                <a:cs typeface="Times New Roman" panose="02020603050405020304" pitchFamily="18" charset="0"/>
              </a:rPr>
              <a:t> </a:t>
            </a:r>
          </a:p>
          <a:p>
            <a:r>
              <a:rPr lang="pl-PL" sz="1800">
                <a:effectLst/>
                <a:latin typeface="Calibri" panose="020F0502020204030204" pitchFamily="34" charset="0"/>
                <a:ea typeface="Calibri" panose="020F0502020204030204" pitchFamily="34" charset="0"/>
                <a:cs typeface="Times New Roman" panose="02020603050405020304" pitchFamily="18" charset="0"/>
              </a:rPr>
              <a:t>Na całym świecie wielkość populacji rekinów i płaszczek zmniejszyła się w ciągu ostatnich 50 lat o 71% – głównie z powodu połowów.</a:t>
            </a:r>
          </a:p>
          <a:p>
            <a:r>
              <a:rPr lang="pl-PL" sz="1800">
                <a:effectLst/>
                <a:latin typeface="Calibri" panose="020F0502020204030204" pitchFamily="34" charset="0"/>
                <a:ea typeface="Calibri" panose="020F0502020204030204" pitchFamily="34" charset="0"/>
                <a:cs typeface="Times New Roman" panose="02020603050405020304" pitchFamily="18" charset="0"/>
              </a:rPr>
              <a:t> </a:t>
            </a:r>
          </a:p>
          <a:p>
            <a:r>
              <a:rPr lang="pl-PL" sz="1800">
                <a:effectLst/>
                <a:latin typeface="Calibri" panose="020F0502020204030204" pitchFamily="34" charset="0"/>
                <a:ea typeface="Calibri" panose="020F0502020204030204" pitchFamily="34" charset="0"/>
                <a:cs typeface="Times New Roman" panose="02020603050405020304" pitchFamily="18" charset="0"/>
              </a:rPr>
              <a:t>Do 2020 roku ponad trzy czwarte wszystkich gatunków rekinów i płaszczek zamieszkujących oceany (24 z 31) było zagrożonych wyginięciem.</a:t>
            </a:r>
          </a:p>
          <a:p>
            <a:r>
              <a:rPr lang="pl-PL" sz="1800">
                <a:effectLst/>
                <a:latin typeface="Calibri" panose="020F0502020204030204" pitchFamily="34" charset="0"/>
                <a:ea typeface="Calibri" panose="020F0502020204030204" pitchFamily="34" charset="0"/>
                <a:cs typeface="Times New Roman" panose="02020603050405020304" pitchFamily="18" charset="0"/>
              </a:rPr>
              <a:t> </a:t>
            </a:r>
          </a:p>
          <a:p>
            <a:r>
              <a:rPr lang="pl-PL" sz="1800">
                <a:effectLst/>
                <a:latin typeface="Calibri" panose="020F0502020204030204" pitchFamily="34" charset="0"/>
                <a:ea typeface="Calibri" panose="020F0502020204030204" pitchFamily="34" charset="0"/>
                <a:cs typeface="Times New Roman" panose="02020603050405020304" pitchFamily="18" charset="0"/>
              </a:rPr>
              <a:t>Rekiny i płaszczki zajmują szczytowe miejsce w morskich łańcuchach pokarmowych. Ich utrata pociągnęłaby za sobą bardzo poważne konsekwencje dla innych gatunków w momencie zaburzenia równowagi w ekosystemie.</a:t>
            </a:r>
          </a:p>
          <a:p>
            <a:r>
              <a:rPr lang="pl-PL" sz="1800">
                <a:effectLst/>
                <a:latin typeface="Calibri" panose="020F0502020204030204" pitchFamily="34" charset="0"/>
                <a:ea typeface="Calibri" panose="020F0502020204030204" pitchFamily="34" charset="0"/>
                <a:cs typeface="Times New Roman" panose="02020603050405020304" pitchFamily="18" charset="0"/>
              </a:rPr>
              <a:t>Rekiny są także niezwykle ważne dla społeczności żyjących z rybołówstwa. Gdyby zniknęły, inne drapieżniki, których obecność i zachowanie jest w normalnych warunkach kontrolowane przez polujące na nie rekiny, mogłyby doprowadzić do drastycznego spadku populacji pozostałych gatunków, co z kolei przełożyłoby się na puste sieci rybaków.</a:t>
            </a:r>
          </a:p>
          <a:p>
            <a:r>
              <a:rPr lang="pl-PL" sz="1800">
                <a:effectLst/>
                <a:latin typeface="Calibri" panose="020F0502020204030204" pitchFamily="34" charset="0"/>
                <a:ea typeface="Calibri" panose="020F0502020204030204" pitchFamily="34" charset="0"/>
                <a:cs typeface="Times New Roman" panose="02020603050405020304" pitchFamily="18" charset="0"/>
              </a:rPr>
              <a:t> </a:t>
            </a:r>
          </a:p>
          <a:p>
            <a:r>
              <a:rPr lang="pl-PL" sz="1800">
                <a:effectLst/>
                <a:latin typeface="Calibri" panose="020F0502020204030204" pitchFamily="34" charset="0"/>
                <a:ea typeface="Calibri" panose="020F0502020204030204" pitchFamily="34" charset="0"/>
                <a:cs typeface="Times New Roman" panose="02020603050405020304" pitchFamily="18" charset="0"/>
              </a:rPr>
              <a:t>Żarłacze białopłetwe większość życia spędzają w wodach głębokich. Często towarzyszą im remory i ryby piloty, z którymi tworzą symbiotyczne relacje (czyli takie, w których gatunki pomagają sobie nawzajem). Rekiny chronią ryby piloty przed innymi drapieżnikami, a te w zamian oczyszczają je z pasożytów.</a:t>
            </a:r>
            <a:endParaRPr lang="en-GB" b="0"/>
          </a:p>
        </p:txBody>
      </p:sp>
      <p:sp>
        <p:nvSpPr>
          <p:cNvPr id="4" name="Slide Number Placeholder 3"/>
          <p:cNvSpPr>
            <a:spLocks noGrp="1"/>
          </p:cNvSpPr>
          <p:nvPr>
            <p:ph type="sldNum" sz="quarter" idx="5"/>
          </p:nvPr>
        </p:nvSpPr>
        <p:spPr/>
        <p:txBody>
          <a:bodyPr/>
          <a:lstStyle/>
          <a:p>
            <a:fld id="{2D8E5C5F-13F8-E046-8E8B-779781043F7C}" type="slidenum">
              <a:rPr lang="en-US" smtClean="0"/>
              <a:t>9</a:t>
            </a:fld>
            <a:endParaRPr lang="en-US"/>
          </a:p>
        </p:txBody>
      </p:sp>
    </p:spTree>
    <p:extLst>
      <p:ext uri="{BB962C8B-B14F-4D97-AF65-F5344CB8AC3E}">
        <p14:creationId xmlns:p14="http://schemas.microsoft.com/office/powerpoint/2010/main" val="21886461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a:effectLst/>
                <a:latin typeface="Calibri" panose="020F0502020204030204" pitchFamily="34" charset="0"/>
                <a:ea typeface="Calibri" panose="020F0502020204030204" pitchFamily="34" charset="0"/>
                <a:cs typeface="Times New Roman" panose="02020603050405020304" pitchFamily="18" charset="0"/>
              </a:rPr>
              <a:t>Od…</a:t>
            </a:r>
            <a:endParaRPr lang="pl-PL"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tabLst>
                <a:tab pos="457200" algn="l"/>
              </a:tabLst>
            </a:pPr>
            <a:r>
              <a:rPr lang="pl-PL" sz="1800" b="1">
                <a:effectLst/>
                <a:latin typeface="Calibri" panose="020F0502020204030204" pitchFamily="34" charset="0"/>
                <a:ea typeface="Calibri" panose="020F0502020204030204" pitchFamily="34" charset="0"/>
                <a:cs typeface="Times New Roman" panose="02020603050405020304" pitchFamily="18" charset="0"/>
              </a:rPr>
              <a:t>zmiany klimatu</a:t>
            </a:r>
            <a:br>
              <a:rPr lang="pl-PL" sz="1800">
                <a:effectLst/>
                <a:latin typeface="Calibri" panose="020F0502020204030204" pitchFamily="34" charset="0"/>
                <a:ea typeface="Calibri" panose="020F0502020204030204" pitchFamily="34" charset="0"/>
                <a:cs typeface="Times New Roman" panose="02020603050405020304" pitchFamily="18" charset="0"/>
              </a:rPr>
            </a:br>
            <a:r>
              <a:rPr lang="pl-PL" sz="1800">
                <a:effectLst/>
                <a:latin typeface="Calibri" panose="020F0502020204030204" pitchFamily="34" charset="0"/>
                <a:ea typeface="Calibri" panose="020F0502020204030204" pitchFamily="34" charset="0"/>
                <a:cs typeface="Times New Roman" panose="02020603050405020304" pitchFamily="18" charset="0"/>
              </a:rPr>
              <a:t>Od epoki przedprzemysłowej temperatura na Ziemi wzrosła o 1,2</a:t>
            </a:r>
            <a:r>
              <a:rPr lang="pl-PL" sz="1800" baseline="30000">
                <a:effectLst/>
                <a:latin typeface="Calibri" panose="020F0502020204030204" pitchFamily="34" charset="0"/>
                <a:ea typeface="Calibri" panose="020F0502020204030204" pitchFamily="34" charset="0"/>
                <a:cs typeface="Times New Roman" panose="02020603050405020304" pitchFamily="18" charset="0"/>
              </a:rPr>
              <a:t> o</a:t>
            </a:r>
            <a:r>
              <a:rPr lang="pl-PL" sz="1800">
                <a:effectLst/>
                <a:latin typeface="Calibri" panose="020F0502020204030204" pitchFamily="34" charset="0"/>
                <a:ea typeface="Calibri" panose="020F0502020204030204" pitchFamily="34" charset="0"/>
                <a:cs typeface="Times New Roman" panose="02020603050405020304" pitchFamily="18" charset="0"/>
              </a:rPr>
              <a:t>C i wygląda na to, że ani obecne działania, ani zobowiązania polityczne nie zdołają zatrzymać dalszego ocieplenia poniżej progu 2</a:t>
            </a:r>
            <a:r>
              <a:rPr lang="pl-PL" sz="1800" baseline="30000">
                <a:effectLst/>
                <a:latin typeface="Calibri" panose="020F0502020204030204" pitchFamily="34" charset="0"/>
                <a:ea typeface="Calibri" panose="020F0502020204030204" pitchFamily="34" charset="0"/>
                <a:cs typeface="Times New Roman" panose="02020603050405020304" pitchFamily="18" charset="0"/>
              </a:rPr>
              <a:t>o</a:t>
            </a:r>
            <a:r>
              <a:rPr lang="pl-PL" sz="1800">
                <a:effectLst/>
                <a:latin typeface="Calibri" panose="020F0502020204030204" pitchFamily="34" charset="0"/>
                <a:ea typeface="Calibri" panose="020F0502020204030204" pitchFamily="34" charset="0"/>
                <a:cs typeface="Times New Roman" panose="02020603050405020304" pitchFamily="18" charset="0"/>
              </a:rPr>
              <a:t>C. Wzrost globalnej temperatury o ponad 1,5</a:t>
            </a:r>
            <a:r>
              <a:rPr lang="pl-PL" sz="1800" baseline="30000">
                <a:effectLst/>
                <a:latin typeface="Calibri" panose="020F0502020204030204" pitchFamily="34" charset="0"/>
                <a:ea typeface="Calibri" panose="020F0502020204030204" pitchFamily="34" charset="0"/>
                <a:cs typeface="Times New Roman" panose="02020603050405020304" pitchFamily="18" charset="0"/>
              </a:rPr>
              <a:t>o</a:t>
            </a:r>
            <a:r>
              <a:rPr lang="pl-PL" sz="1800">
                <a:effectLst/>
                <a:latin typeface="Calibri" panose="020F0502020204030204" pitchFamily="34" charset="0"/>
                <a:ea typeface="Calibri" panose="020F0502020204030204" pitchFamily="34" charset="0"/>
                <a:cs typeface="Times New Roman" panose="02020603050405020304" pitchFamily="18" charset="0"/>
              </a:rPr>
              <a:t>C będzie miał poważne konsekwencje dla ludzi i przyrody.</a:t>
            </a:r>
          </a:p>
          <a:p>
            <a:pPr marL="342900" lvl="0" indent="-342900">
              <a:buFont typeface="Symbol" panose="05050102010706020507" pitchFamily="18" charset="2"/>
              <a:buChar char=""/>
              <a:tabLst>
                <a:tab pos="457200" algn="l"/>
              </a:tabLst>
            </a:pPr>
            <a:r>
              <a:rPr lang="pl-PL" sz="1800" b="1">
                <a:effectLst/>
                <a:latin typeface="Calibri" panose="020F0502020204030204" pitchFamily="34" charset="0"/>
                <a:ea typeface="Calibri" panose="020F0502020204030204" pitchFamily="34" charset="0"/>
                <a:cs typeface="Times New Roman" panose="02020603050405020304" pitchFamily="18" charset="0"/>
              </a:rPr>
              <a:t>zanieczyszczeń</a:t>
            </a:r>
            <a:br>
              <a:rPr lang="pl-PL" sz="1800">
                <a:effectLst/>
                <a:latin typeface="Calibri" panose="020F0502020204030204" pitchFamily="34" charset="0"/>
                <a:ea typeface="Calibri" panose="020F0502020204030204" pitchFamily="34" charset="0"/>
                <a:cs typeface="Times New Roman" panose="02020603050405020304" pitchFamily="18" charset="0"/>
              </a:rPr>
            </a:br>
            <a:r>
              <a:rPr lang="pl-PL" sz="1800">
                <a:effectLst/>
                <a:latin typeface="Calibri" panose="020F0502020204030204" pitchFamily="34" charset="0"/>
                <a:ea typeface="Calibri" panose="020F0502020204030204" pitchFamily="34" charset="0"/>
                <a:cs typeface="Times New Roman" panose="02020603050405020304" pitchFamily="18" charset="0"/>
              </a:rPr>
              <a:t>Każdego roku do ekosystemów słodkowodnych trafia 300-400 milionów ton zanieczyszczeń. Ilość plastiku w oceanach zwiększyła się dziesięciokrotnie od 1980 roku. Obecnie z jego powodu cierpi ponad 267 gatunków – w tym 86% żółwi morskich.</a:t>
            </a:r>
          </a:p>
          <a:p>
            <a:pPr marL="342900" lvl="0" indent="-342900">
              <a:buFont typeface="Symbol" panose="05050102010706020507" pitchFamily="18" charset="2"/>
              <a:buChar char=""/>
              <a:tabLst>
                <a:tab pos="457200" algn="l"/>
              </a:tabLst>
            </a:pPr>
            <a:r>
              <a:rPr lang="pl-PL" sz="1800" b="1">
                <a:effectLst/>
                <a:latin typeface="Calibri" panose="020F0502020204030204" pitchFamily="34" charset="0"/>
                <a:ea typeface="Calibri" panose="020F0502020204030204" pitchFamily="34" charset="0"/>
                <a:cs typeface="Times New Roman" panose="02020603050405020304" pitchFamily="18" charset="0"/>
              </a:rPr>
              <a:t>utraty siedlisk</a:t>
            </a:r>
            <a:br>
              <a:rPr lang="pl-PL" sz="1800">
                <a:effectLst/>
                <a:latin typeface="Calibri" panose="020F0502020204030204" pitchFamily="34" charset="0"/>
                <a:ea typeface="Calibri" panose="020F0502020204030204" pitchFamily="34" charset="0"/>
                <a:cs typeface="Times New Roman" panose="02020603050405020304" pitchFamily="18" charset="0"/>
              </a:rPr>
            </a:br>
            <a:r>
              <a:rPr lang="pl-PL" sz="1800">
                <a:effectLst/>
                <a:latin typeface="Calibri" panose="020F0502020204030204" pitchFamily="34" charset="0"/>
                <a:ea typeface="Calibri" panose="020F0502020204030204" pitchFamily="34" charset="0"/>
                <a:cs typeface="Times New Roman" panose="02020603050405020304" pitchFamily="18" charset="0"/>
              </a:rPr>
              <a:t>75% niepokrytej lodem powierzchni Ziemi zostało przekształconych przez człowieka, głównie na potrzeby produkcji rolno-spożywczej. Straciliśmy 90% światowych obszarów podmokłych. Rocznie tracimy około 100 000 km</a:t>
            </a:r>
            <a:r>
              <a:rPr lang="pl-PL" sz="1800" baseline="30000">
                <a:effectLst/>
                <a:latin typeface="Calibri" panose="020F0502020204030204" pitchFamily="34" charset="0"/>
                <a:ea typeface="Calibri" panose="020F0502020204030204" pitchFamily="34" charset="0"/>
                <a:cs typeface="Times New Roman" panose="02020603050405020304" pitchFamily="18" charset="0"/>
              </a:rPr>
              <a:t>2</a:t>
            </a:r>
            <a:r>
              <a:rPr lang="pl-PL" sz="1800">
                <a:effectLst/>
                <a:latin typeface="Calibri" panose="020F0502020204030204" pitchFamily="34" charset="0"/>
                <a:ea typeface="Calibri" panose="020F0502020204030204" pitchFamily="34" charset="0"/>
                <a:cs typeface="Times New Roman" panose="02020603050405020304" pitchFamily="18" charset="0"/>
              </a:rPr>
              <a:t> lasów – to mniej więcej jedno boisko piłkarskie co dwie sekundy.</a:t>
            </a:r>
          </a:p>
          <a:p>
            <a:pPr marL="342900" lvl="0" indent="-342900">
              <a:buFont typeface="Symbol" panose="05050102010706020507" pitchFamily="18" charset="2"/>
              <a:buChar char=""/>
              <a:tabLst>
                <a:tab pos="457200" algn="l"/>
              </a:tabLst>
            </a:pPr>
            <a:r>
              <a:rPr lang="pl-PL" sz="1800" b="1">
                <a:effectLst/>
                <a:latin typeface="Calibri" panose="020F0502020204030204" pitchFamily="34" charset="0"/>
                <a:ea typeface="Calibri" panose="020F0502020204030204" pitchFamily="34" charset="0"/>
                <a:cs typeface="Times New Roman" panose="02020603050405020304" pitchFamily="18" charset="0"/>
              </a:rPr>
              <a:t>wymierania dzikich gatunków</a:t>
            </a:r>
            <a:br>
              <a:rPr lang="pl-PL" sz="1800">
                <a:effectLst/>
                <a:latin typeface="Calibri" panose="020F0502020204030204" pitchFamily="34" charset="0"/>
                <a:ea typeface="Calibri" panose="020F0502020204030204" pitchFamily="34" charset="0"/>
                <a:cs typeface="Times New Roman" panose="02020603050405020304" pitchFamily="18" charset="0"/>
              </a:rPr>
            </a:br>
            <a:r>
              <a:rPr lang="pl-PL" sz="1800">
                <a:effectLst/>
                <a:latin typeface="Calibri" panose="020F0502020204030204" pitchFamily="34" charset="0"/>
                <a:ea typeface="Calibri" panose="020F0502020204030204" pitchFamily="34" charset="0"/>
                <a:cs typeface="Times New Roman" panose="02020603050405020304" pitchFamily="18" charset="0"/>
              </a:rPr>
              <a:t>1 milion gatunków jest zagrożonych wyginięciem, wiele będzie zagrożonych w nadchodzących dekadach.</a:t>
            </a:r>
          </a:p>
          <a:p>
            <a:pPr marL="342900" lvl="0" indent="-342900">
              <a:buFont typeface="Symbol" panose="05050102010706020507" pitchFamily="18" charset="2"/>
              <a:buChar char=""/>
              <a:tabLst>
                <a:tab pos="457200" algn="l"/>
              </a:tabLst>
            </a:pPr>
            <a:r>
              <a:rPr lang="pl-PL" sz="1800" b="1">
                <a:effectLst/>
                <a:latin typeface="Calibri" panose="020F0502020204030204" pitchFamily="34" charset="0"/>
                <a:ea typeface="Calibri" panose="020F0502020204030204" pitchFamily="34" charset="0"/>
                <a:cs typeface="Times New Roman" panose="02020603050405020304" pitchFamily="18" charset="0"/>
              </a:rPr>
              <a:t>fragmentacji siedlisk</a:t>
            </a:r>
            <a:br>
              <a:rPr lang="pl-PL" sz="1800">
                <a:effectLst/>
                <a:latin typeface="Calibri" panose="020F0502020204030204" pitchFamily="34" charset="0"/>
                <a:ea typeface="Calibri" panose="020F0502020204030204" pitchFamily="34" charset="0"/>
                <a:cs typeface="Times New Roman" panose="02020603050405020304" pitchFamily="18" charset="0"/>
              </a:rPr>
            </a:br>
            <a:r>
              <a:rPr lang="pl-PL" sz="1800">
                <a:effectLst/>
                <a:latin typeface="Calibri" panose="020F0502020204030204" pitchFamily="34" charset="0"/>
                <a:ea typeface="Calibri" panose="020F0502020204030204" pitchFamily="34" charset="0"/>
                <a:cs typeface="Times New Roman" panose="02020603050405020304" pitchFamily="18" charset="0"/>
              </a:rPr>
              <a:t>W miarę postępującej fragmentacji siedlisk lądowych, morskich i słodkowodnych zaburzanych jest coraz więcej procesów naturalnych.</a:t>
            </a:r>
          </a:p>
          <a:p>
            <a:r>
              <a:rPr lang="pl-PL" sz="1800">
                <a:effectLst/>
                <a:latin typeface="Calibri" panose="020F0502020204030204" pitchFamily="34" charset="0"/>
                <a:ea typeface="Calibri" panose="020F0502020204030204" pitchFamily="34" charset="0"/>
                <a:cs typeface="Times New Roman" panose="02020603050405020304" pitchFamily="18" charset="0"/>
              </a:rPr>
              <a:t> </a:t>
            </a:r>
          </a:p>
          <a:p>
            <a:r>
              <a:rPr lang="pl-PL" sz="1800" b="1">
                <a:effectLst/>
                <a:latin typeface="Calibri" panose="020F0502020204030204" pitchFamily="34" charset="0"/>
                <a:ea typeface="Calibri" panose="020F0502020204030204" pitchFamily="34" charset="0"/>
                <a:cs typeface="Times New Roman" panose="02020603050405020304" pitchFamily="18" charset="0"/>
              </a:rPr>
              <a:t>…do zdrowej, żyjącej planety, która jest dobra dla…</a:t>
            </a:r>
            <a:endParaRPr lang="pl-PL"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tabLst>
                <a:tab pos="457200" algn="l"/>
              </a:tabLst>
            </a:pPr>
            <a:r>
              <a:rPr lang="pl-PL" sz="1800" b="1">
                <a:effectLst/>
                <a:latin typeface="Calibri" panose="020F0502020204030204" pitchFamily="34" charset="0"/>
                <a:ea typeface="Calibri" panose="020F0502020204030204" pitchFamily="34" charset="0"/>
                <a:cs typeface="Times New Roman" panose="02020603050405020304" pitchFamily="18" charset="0"/>
              </a:rPr>
              <a:t>przyrody</a:t>
            </a:r>
            <a:br>
              <a:rPr lang="pl-PL" sz="1800">
                <a:effectLst/>
                <a:latin typeface="Calibri" panose="020F0502020204030204" pitchFamily="34" charset="0"/>
                <a:ea typeface="Calibri" panose="020F0502020204030204" pitchFamily="34" charset="0"/>
                <a:cs typeface="Times New Roman" panose="02020603050405020304" pitchFamily="18" charset="0"/>
              </a:rPr>
            </a:br>
            <a:r>
              <a:rPr lang="pl-PL" sz="1800">
                <a:effectLst/>
                <a:latin typeface="Calibri" panose="020F0502020204030204" pitchFamily="34" charset="0"/>
                <a:ea typeface="Calibri" panose="020F0502020204030204" pitchFamily="34" charset="0"/>
                <a:cs typeface="Times New Roman" panose="02020603050405020304" pitchFamily="18" charset="0"/>
              </a:rPr>
              <a:t>Połączenia między chronionymi i odtworzonymi siedliskami na całym świecie umożliwiają przemieszczanie się dzikich zwierząt i przepływ procesów naturalnych.</a:t>
            </a:r>
          </a:p>
          <a:p>
            <a:pPr marL="342900" lvl="0" indent="-342900">
              <a:buFont typeface="Symbol" panose="05050102010706020507" pitchFamily="18" charset="2"/>
              <a:buChar char=""/>
              <a:tabLst>
                <a:tab pos="457200" algn="l"/>
              </a:tabLst>
            </a:pPr>
            <a:r>
              <a:rPr lang="pl-PL" sz="1800" b="1">
                <a:effectLst/>
                <a:latin typeface="Calibri" panose="020F0502020204030204" pitchFamily="34" charset="0"/>
                <a:ea typeface="Calibri" panose="020F0502020204030204" pitchFamily="34" charset="0"/>
                <a:cs typeface="Times New Roman" panose="02020603050405020304" pitchFamily="18" charset="0"/>
              </a:rPr>
              <a:t>ludzi</a:t>
            </a:r>
            <a:br>
              <a:rPr lang="pl-PL" sz="1800">
                <a:effectLst/>
                <a:latin typeface="Calibri" panose="020F0502020204030204" pitchFamily="34" charset="0"/>
                <a:ea typeface="Calibri" panose="020F0502020204030204" pitchFamily="34" charset="0"/>
                <a:cs typeface="Times New Roman" panose="02020603050405020304" pitchFamily="18" charset="0"/>
              </a:rPr>
            </a:br>
            <a:r>
              <a:rPr lang="pl-PL" sz="1800">
                <a:effectLst/>
                <a:latin typeface="Calibri" panose="020F0502020204030204" pitchFamily="34" charset="0"/>
                <a:ea typeface="Calibri" panose="020F0502020204030204" pitchFamily="34" charset="0"/>
                <a:cs typeface="Times New Roman" panose="02020603050405020304" pitchFamily="18" charset="0"/>
              </a:rPr>
              <a:t>Sprawiedliwe zarządzanie zasobami naturalnymi gwarantujące każdemu dostęp do zdrowej żywności i stabilnego środowiska.</a:t>
            </a:r>
          </a:p>
          <a:p>
            <a:pPr marL="457200"/>
            <a:r>
              <a:rPr lang="pl-PL" sz="1800">
                <a:effectLst/>
                <a:latin typeface="Calibri" panose="020F0502020204030204" pitchFamily="34" charset="0"/>
                <a:ea typeface="Calibri" panose="020F0502020204030204" pitchFamily="34" charset="0"/>
                <a:cs typeface="Times New Roman" panose="02020603050405020304" pitchFamily="18" charset="0"/>
              </a:rPr>
              <a:t>Ochrona przyrody prowadzona i kształtowana przez rdzenną ludność.</a:t>
            </a:r>
          </a:p>
          <a:p>
            <a:pPr marL="457200"/>
            <a:r>
              <a:rPr lang="pl-PL" sz="1800">
                <a:effectLst/>
                <a:latin typeface="Calibri" panose="020F0502020204030204" pitchFamily="34" charset="0"/>
                <a:ea typeface="Calibri" panose="020F0502020204030204" pitchFamily="34" charset="0"/>
                <a:cs typeface="Times New Roman" panose="02020603050405020304" pitchFamily="18" charset="0"/>
              </a:rPr>
              <a:t>Społeczności najbardziej dotknięte wynikającą ze zmiany klimatu utratą przyrody uczestniczą w decyzjach, które mają wpływ na ich życie, i otrzymują wsparcie przy dostosowywaniu się do nich.	</a:t>
            </a:r>
          </a:p>
          <a:p>
            <a:pPr marL="342900" lvl="0" indent="-342900">
              <a:buFont typeface="Symbol" panose="05050102010706020507" pitchFamily="18" charset="2"/>
              <a:buChar char=""/>
              <a:tabLst>
                <a:tab pos="457200" algn="l"/>
              </a:tabLst>
            </a:pPr>
            <a:r>
              <a:rPr lang="pl-PL" sz="1800" b="1">
                <a:effectLst/>
                <a:latin typeface="Calibri" panose="020F0502020204030204" pitchFamily="34" charset="0"/>
                <a:ea typeface="Calibri" panose="020F0502020204030204" pitchFamily="34" charset="0"/>
                <a:cs typeface="Times New Roman" panose="02020603050405020304" pitchFamily="18" charset="0"/>
              </a:rPr>
              <a:t>klimatu</a:t>
            </a:r>
            <a:br>
              <a:rPr lang="pl-PL" sz="1800" b="1">
                <a:effectLst/>
                <a:latin typeface="Calibri" panose="020F0502020204030204" pitchFamily="34" charset="0"/>
                <a:ea typeface="Calibri" panose="020F0502020204030204" pitchFamily="34" charset="0"/>
                <a:cs typeface="Times New Roman" panose="02020603050405020304" pitchFamily="18" charset="0"/>
              </a:rPr>
            </a:br>
            <a:r>
              <a:rPr lang="pl-PL" sz="1800">
                <a:effectLst/>
                <a:latin typeface="Calibri" panose="020F0502020204030204" pitchFamily="34" charset="0"/>
                <a:ea typeface="Calibri" panose="020F0502020204030204" pitchFamily="34" charset="0"/>
                <a:cs typeface="Times New Roman" panose="02020603050405020304" pitchFamily="18" charset="0"/>
              </a:rPr>
              <a:t>Redukcja globalnych emisji dwutlenku węgla dzięki przestawieniu się na energię ze źródeł odnawialnych i zrównoważone praktyki. Globalne ocieplenie ograniczone do 1,5 stopnia.</a:t>
            </a:r>
          </a:p>
          <a:p>
            <a:r>
              <a:rPr lang="pl-PL" sz="1800">
                <a:effectLst/>
                <a:latin typeface="Calibri" panose="020F0502020204030204" pitchFamily="34" charset="0"/>
                <a:ea typeface="Calibri" panose="020F0502020204030204" pitchFamily="34" charset="0"/>
                <a:cs typeface="Times New Roman" panose="02020603050405020304" pitchFamily="18" charset="0"/>
              </a:rPr>
              <a:t> </a:t>
            </a:r>
          </a:p>
          <a:p>
            <a:r>
              <a:rPr lang="pl-PL" sz="1800" b="1">
                <a:effectLst/>
                <a:latin typeface="Calibri" panose="020F0502020204030204" pitchFamily="34" charset="0"/>
                <a:ea typeface="Calibri" panose="020F0502020204030204" pitchFamily="34" charset="0"/>
                <a:cs typeface="Times New Roman" panose="02020603050405020304" pitchFamily="18" charset="0"/>
              </a:rPr>
              <a:t>Dane</a:t>
            </a:r>
            <a:endParaRPr lang="pl-PL" sz="1800">
              <a:effectLst/>
              <a:latin typeface="Calibri" panose="020F0502020204030204" pitchFamily="34" charset="0"/>
              <a:ea typeface="Calibri" panose="020F0502020204030204" pitchFamily="34" charset="0"/>
              <a:cs typeface="Times New Roman" panose="02020603050405020304" pitchFamily="18" charset="0"/>
            </a:endParaRPr>
          </a:p>
          <a:p>
            <a:r>
              <a:rPr lang="pl-PL" sz="1800">
                <a:effectLst/>
                <a:latin typeface="Calibri" panose="020F0502020204030204" pitchFamily="34" charset="0"/>
                <a:ea typeface="Calibri" panose="020F0502020204030204" pitchFamily="34" charset="0"/>
                <a:cs typeface="Times New Roman" panose="02020603050405020304" pitchFamily="18" charset="0"/>
              </a:rPr>
              <a:t>Dane o populacjach dzikich zwierząt, zmianie klimatu i łączności między siedliskami zbierane na potrzeby LPI, BII i innych wskaźników pozwalają nam identyfikować i rozumieć problemy, a także oceniać, czy nasze rozwiązania skutecznie im przeciwdziałają.</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2D8E5C5F-13F8-E046-8E8B-779781043F7C}" type="slidenum">
              <a:rPr lang="en-US" smtClean="0"/>
              <a:t>10</a:t>
            </a:fld>
            <a:endParaRPr lang="en-US"/>
          </a:p>
        </p:txBody>
      </p:sp>
    </p:spTree>
    <p:extLst>
      <p:ext uri="{BB962C8B-B14F-4D97-AF65-F5344CB8AC3E}">
        <p14:creationId xmlns:p14="http://schemas.microsoft.com/office/powerpoint/2010/main" val="29130153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sz="1800" b="1">
                <a:effectLst/>
                <a:latin typeface="Calibri" panose="020F0502020204030204" pitchFamily="34" charset="0"/>
                <a:ea typeface="Calibri" panose="020F0502020204030204" pitchFamily="34" charset="0"/>
                <a:cs typeface="Times New Roman" panose="02020603050405020304" pitchFamily="18" charset="0"/>
              </a:rPr>
              <a:t>Ludność rdzenna</a:t>
            </a:r>
            <a:r>
              <a:rPr lang="pl-PL" sz="1800">
                <a:effectLst/>
                <a:latin typeface="Calibri" panose="020F0502020204030204" pitchFamily="34" charset="0"/>
                <a:ea typeface="Calibri" panose="020F0502020204030204" pitchFamily="34" charset="0"/>
                <a:cs typeface="Times New Roman" panose="02020603050405020304" pitchFamily="18" charset="0"/>
              </a:rPr>
              <a:t> to pierwsi ludzie, którzy zamieszkali na jakimś obszarze. Ich tradycje i kultura związane są z określonym krajobrazem i są zakorzenione w wielopokoleniowej historii. Mianem ludności rdzennej możemy określać wiele różnych grup ludzi.</a:t>
            </a:r>
          </a:p>
          <a:p>
            <a:r>
              <a:rPr lang="pl-PL" sz="1800">
                <a:effectLst/>
                <a:latin typeface="Calibri" panose="020F0502020204030204" pitchFamily="34" charset="0"/>
                <a:ea typeface="Calibri" panose="020F0502020204030204" pitchFamily="34" charset="0"/>
                <a:cs typeface="Times New Roman" panose="02020603050405020304" pitchFamily="18" charset="0"/>
              </a:rPr>
              <a:t>Ludność rdzenna ma bardzo duże znaczenie w kontekście ochrony dzikiej przyrody, ponieważ zwykle ma największą wiedzę na temat lokalnego ekosystemu i wie, jak korzystać z jego zasobów, nie naruszając naturalnej równowagi. Często jest też najbardziej dotknięta problemami wynikającymi z niezrównoważonego wykorzystania tych zasobów, mimo że nie ponosi za to żadnej odpowiedzialności. Właśnie dlatego przy okazji chronienia dzikiej przyrody nie możemy zapominać o poszanowaniu i podkreślaniu praw rdzennych mieszkańców.</a:t>
            </a:r>
          </a:p>
          <a:p>
            <a:r>
              <a:rPr lang="pl-PL" sz="1800">
                <a:effectLst/>
                <a:latin typeface="Calibri" panose="020F0502020204030204" pitchFamily="34" charset="0"/>
                <a:ea typeface="Calibri" panose="020F0502020204030204" pitchFamily="34" charset="0"/>
                <a:cs typeface="Times New Roman" panose="02020603050405020304" pitchFamily="18" charset="0"/>
              </a:rPr>
              <a:t>Od 2007 roku ponad 140 krajów na świecie zobowiązało się, że będzie szanować i chronić prawa rdzennej ludności zgodnie z deklaracją ONZ o prawach ludności rdzennej.</a:t>
            </a:r>
          </a:p>
          <a:p>
            <a:r>
              <a:rPr lang="pl-PL" sz="1800">
                <a:effectLst/>
                <a:latin typeface="Calibri" panose="020F0502020204030204" pitchFamily="34" charset="0"/>
                <a:ea typeface="Calibri" panose="020F0502020204030204" pitchFamily="34" charset="0"/>
                <a:cs typeface="Times New Roman" panose="02020603050405020304" pitchFamily="18" charset="0"/>
              </a:rPr>
              <a:t>Deklaracja Organizacji Narodów Zjednoczonych o Prawach Ludności Rdzennej:</a:t>
            </a:r>
          </a:p>
          <a:p>
            <a:r>
              <a:rPr lang="pl-PL" sz="1800" u="sng">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https://www.un.org/esa/socdev/unpfii/documents/DRIPS_Polish.pdf</a:t>
            </a:r>
            <a:endParaRPr lang="pl-PL" sz="1800">
              <a:effectLst/>
              <a:latin typeface="Calibri" panose="020F0502020204030204" pitchFamily="34" charset="0"/>
              <a:ea typeface="Calibri" panose="020F0502020204030204" pitchFamily="34" charset="0"/>
              <a:cs typeface="Times New Roman" panose="02020603050405020304" pitchFamily="18" charset="0"/>
            </a:endParaRPr>
          </a:p>
          <a:p>
            <a:r>
              <a:rPr lang="pl-PL" sz="1800">
                <a:effectLst/>
                <a:latin typeface="Calibri" panose="020F0502020204030204" pitchFamily="34" charset="0"/>
                <a:ea typeface="Calibri" panose="020F0502020204030204" pitchFamily="34" charset="0"/>
                <a:cs typeface="Times New Roman" panose="02020603050405020304" pitchFamily="18" charset="0"/>
              </a:rPr>
              <a:t>Wersja przystosowana dla młodszych czytelników (tylko w języku angielskim):</a:t>
            </a:r>
          </a:p>
          <a:p>
            <a:r>
              <a:rPr lang="pl-PL" sz="1800" u="sng">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https://www.un.org/development/desa/indigenouspeoples/publications/2013/09/adolescent-friendly-version-of-the-un-declaration-on-the-rights-of-indigenous-peoples/</a:t>
            </a:r>
            <a:endParaRPr lang="en-GB"/>
          </a:p>
        </p:txBody>
      </p:sp>
      <p:sp>
        <p:nvSpPr>
          <p:cNvPr id="4" name="Slide Number Placeholder 3"/>
          <p:cNvSpPr>
            <a:spLocks noGrp="1"/>
          </p:cNvSpPr>
          <p:nvPr>
            <p:ph type="sldNum" sz="quarter" idx="5"/>
          </p:nvPr>
        </p:nvSpPr>
        <p:spPr/>
        <p:txBody>
          <a:bodyPr/>
          <a:lstStyle/>
          <a:p>
            <a:fld id="{2D8E5C5F-13F8-E046-8E8B-779781043F7C}" type="slidenum">
              <a:rPr lang="en-US" smtClean="0"/>
              <a:t>11</a:t>
            </a:fld>
            <a:endParaRPr lang="en-US"/>
          </a:p>
        </p:txBody>
      </p:sp>
    </p:spTree>
    <p:extLst>
      <p:ext uri="{BB962C8B-B14F-4D97-AF65-F5344CB8AC3E}">
        <p14:creationId xmlns:p14="http://schemas.microsoft.com/office/powerpoint/2010/main" val="5948437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sz="1800">
                <a:effectLst/>
                <a:latin typeface="Calibri" panose="020F0502020204030204" pitchFamily="34" charset="0"/>
                <a:ea typeface="Calibri" panose="020F0502020204030204" pitchFamily="34" charset="0"/>
                <a:cs typeface="Times New Roman" panose="02020603050405020304" pitchFamily="18" charset="0"/>
              </a:rPr>
              <a:t>Amazonia to największy las deszczowy na świecie o ogromnym znaczeniu dla przyrody i ludzi.</a:t>
            </a:r>
          </a:p>
          <a:p>
            <a:r>
              <a:rPr lang="pl-PL" sz="1800">
                <a:effectLst/>
                <a:latin typeface="Calibri" panose="020F0502020204030204" pitchFamily="34" charset="0"/>
                <a:ea typeface="Calibri" panose="020F0502020204030204" pitchFamily="34" charset="0"/>
                <a:cs typeface="Times New Roman" panose="02020603050405020304" pitchFamily="18" charset="0"/>
              </a:rPr>
              <a:t> </a:t>
            </a:r>
          </a:p>
          <a:p>
            <a:r>
              <a:rPr lang="pl-PL" sz="1800">
                <a:effectLst/>
                <a:latin typeface="Calibri" panose="020F0502020204030204" pitchFamily="34" charset="0"/>
                <a:ea typeface="Calibri" panose="020F0502020204030204" pitchFamily="34" charset="0"/>
                <a:cs typeface="Times New Roman" panose="02020603050405020304" pitchFamily="18" charset="0"/>
              </a:rPr>
              <a:t>Pytanie do uczniów: Dlaczego Amazonia jest taka ważna? Jak pomaga nam i planecie?</a:t>
            </a:r>
          </a:p>
          <a:p>
            <a:r>
              <a:rPr lang="pl-PL" sz="1800">
                <a:effectLst/>
                <a:latin typeface="Calibri" panose="020F0502020204030204" pitchFamily="34" charset="0"/>
                <a:ea typeface="Calibri" panose="020F0502020204030204" pitchFamily="34" charset="0"/>
                <a:cs typeface="Times New Roman" panose="02020603050405020304" pitchFamily="18" charset="0"/>
              </a:rPr>
              <a:t>Odpowiedź (kliknij, żeby pokazać):</a:t>
            </a:r>
          </a:p>
          <a:p>
            <a:pPr marL="342900" lvl="0" indent="-342900">
              <a:buFont typeface="Symbol" panose="05050102010706020507" pitchFamily="18" charset="2"/>
              <a:buChar char=""/>
              <a:tabLst>
                <a:tab pos="457200" algn="l"/>
              </a:tabLst>
            </a:pPr>
            <a:r>
              <a:rPr lang="pl-PL" sz="1800">
                <a:effectLst/>
                <a:latin typeface="Calibri" panose="020F0502020204030204" pitchFamily="34" charset="0"/>
                <a:ea typeface="Calibri" panose="020F0502020204030204" pitchFamily="34" charset="0"/>
                <a:cs typeface="Times New Roman" panose="02020603050405020304" pitchFamily="18" charset="0"/>
              </a:rPr>
              <a:t>zapewnia światu świeżą wodę: każdego dnia uwalnia do atmosfery 20 miliardów ton wody</a:t>
            </a:r>
          </a:p>
          <a:p>
            <a:pPr marL="342900" lvl="0" indent="-342900">
              <a:buFont typeface="Symbol" panose="05050102010706020507" pitchFamily="18" charset="2"/>
              <a:buChar char=""/>
              <a:tabLst>
                <a:tab pos="457200" algn="l"/>
              </a:tabLst>
            </a:pPr>
            <a:r>
              <a:rPr lang="pl-PL" sz="1800">
                <a:effectLst/>
                <a:latin typeface="Calibri" panose="020F0502020204030204" pitchFamily="34" charset="0"/>
                <a:ea typeface="Calibri" panose="020F0502020204030204" pitchFamily="34" charset="0"/>
                <a:cs typeface="Times New Roman" panose="02020603050405020304" pitchFamily="18" charset="0"/>
              </a:rPr>
              <a:t>przeciwdziała zmianie klimatu – drzewa i gleba Amazonii przechowują 76 miliardów ton dwutlenku węgla</a:t>
            </a:r>
          </a:p>
          <a:p>
            <a:pPr marL="342900" lvl="0" indent="-342900">
              <a:buFont typeface="Symbol" panose="05050102010706020507" pitchFamily="18" charset="2"/>
              <a:buChar char=""/>
              <a:tabLst>
                <a:tab pos="457200" algn="l"/>
              </a:tabLst>
            </a:pPr>
            <a:r>
              <a:rPr lang="pl-PL" sz="1800">
                <a:effectLst/>
                <a:latin typeface="Calibri" panose="020F0502020204030204" pitchFamily="34" charset="0"/>
                <a:ea typeface="Calibri" panose="020F0502020204030204" pitchFamily="34" charset="0"/>
                <a:cs typeface="Times New Roman" panose="02020603050405020304" pitchFamily="18" charset="0"/>
              </a:rPr>
              <a:t>wspiera różnorodność biologiczną: 10% wszystkich gatunków na Ziemi żyje w Amazonii </a:t>
            </a:r>
          </a:p>
          <a:p>
            <a:pPr marL="342900" lvl="0" indent="-342900">
              <a:buFont typeface="Symbol" panose="05050102010706020507" pitchFamily="18" charset="2"/>
              <a:buChar char=""/>
              <a:tabLst>
                <a:tab pos="457200" algn="l"/>
              </a:tabLst>
            </a:pPr>
            <a:r>
              <a:rPr lang="pl-PL" sz="1800">
                <a:effectLst/>
                <a:latin typeface="Calibri" panose="020F0502020204030204" pitchFamily="34" charset="0"/>
                <a:ea typeface="Calibri" panose="020F0502020204030204" pitchFamily="34" charset="0"/>
                <a:cs typeface="Times New Roman" panose="02020603050405020304" pitchFamily="18" charset="0"/>
              </a:rPr>
              <a:t>dostarcza zasoby: w Amazonii pozyskiwane są m.in. drewno, leki i żywność</a:t>
            </a:r>
          </a:p>
          <a:p>
            <a:r>
              <a:rPr lang="pl-PL" sz="1800">
                <a:effectLst/>
                <a:latin typeface="Calibri" panose="020F0502020204030204" pitchFamily="34" charset="0"/>
                <a:ea typeface="Calibri" panose="020F0502020204030204" pitchFamily="34" charset="0"/>
                <a:cs typeface="Times New Roman" panose="02020603050405020304" pitchFamily="18" charset="0"/>
              </a:rPr>
              <a:t> </a:t>
            </a:r>
          </a:p>
          <a:p>
            <a:r>
              <a:rPr lang="pl-PL" sz="1800">
                <a:effectLst/>
                <a:latin typeface="Calibri" panose="020F0502020204030204" pitchFamily="34" charset="0"/>
                <a:ea typeface="Calibri" panose="020F0502020204030204" pitchFamily="34" charset="0"/>
                <a:cs typeface="Times New Roman" panose="02020603050405020304" pitchFamily="18" charset="0"/>
              </a:rPr>
              <a:t>W Amazonii mieszka ponad 30 milionów ludzi, w tym 3 miliony rdzennych mieszkańców (należących do około 350 różnych grup).</a:t>
            </a:r>
            <a:endParaRPr lang="en-GB"/>
          </a:p>
        </p:txBody>
      </p:sp>
      <p:sp>
        <p:nvSpPr>
          <p:cNvPr id="4" name="Slide Number Placeholder 3"/>
          <p:cNvSpPr>
            <a:spLocks noGrp="1"/>
          </p:cNvSpPr>
          <p:nvPr>
            <p:ph type="sldNum" sz="quarter" idx="5"/>
          </p:nvPr>
        </p:nvSpPr>
        <p:spPr/>
        <p:txBody>
          <a:bodyPr/>
          <a:lstStyle/>
          <a:p>
            <a:fld id="{2D8E5C5F-13F8-E046-8E8B-779781043F7C}" type="slidenum">
              <a:rPr lang="en-US" smtClean="0"/>
              <a:t>12</a:t>
            </a:fld>
            <a:endParaRPr lang="en-US"/>
          </a:p>
        </p:txBody>
      </p:sp>
    </p:spTree>
    <p:extLst>
      <p:ext uri="{BB962C8B-B14F-4D97-AF65-F5344CB8AC3E}">
        <p14:creationId xmlns:p14="http://schemas.microsoft.com/office/powerpoint/2010/main" val="15612989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effectLst/>
                <a:latin typeface="Calibri" panose="020F0502020204030204" pitchFamily="34" charset="0"/>
                <a:ea typeface="Calibri" panose="020F0502020204030204" pitchFamily="34" charset="0"/>
                <a:cs typeface="Times New Roman" panose="02020603050405020304" pitchFamily="18" charset="0"/>
              </a:rPr>
              <a:t>Co zagraża Amazonii?</a:t>
            </a:r>
            <a:endParaRPr lang="pl-PL" sz="1800">
              <a:effectLst/>
              <a:latin typeface="Calibri" panose="020F0502020204030204" pitchFamily="34" charset="0"/>
              <a:ea typeface="Calibri" panose="020F0502020204030204" pitchFamily="34" charset="0"/>
              <a:cs typeface="Times New Roman" panose="02020603050405020304" pitchFamily="18" charset="0"/>
            </a:endParaRPr>
          </a:p>
          <a:p>
            <a:r>
              <a:rPr lang="pl-PL" sz="1800">
                <a:effectLst/>
                <a:latin typeface="Calibri" panose="020F0502020204030204" pitchFamily="34" charset="0"/>
                <a:ea typeface="Calibri" panose="020F0502020204030204" pitchFamily="34" charset="0"/>
                <a:cs typeface="Times New Roman" panose="02020603050405020304" pitchFamily="18" charset="0"/>
              </a:rPr>
              <a:t>Po wysłuchaniu pomysłów uczniów, kliknij, żeby pokazać odpowiedzi.</a:t>
            </a:r>
          </a:p>
          <a:p>
            <a:r>
              <a:rPr lang="pl-PL" sz="1800">
                <a:effectLst/>
                <a:latin typeface="Calibri" panose="020F0502020204030204" pitchFamily="34" charset="0"/>
                <a:ea typeface="Calibri" panose="020F0502020204030204" pitchFamily="34" charset="0"/>
                <a:cs typeface="Times New Roman" panose="02020603050405020304" pitchFamily="18" charset="0"/>
              </a:rPr>
              <a:t> </a:t>
            </a:r>
          </a:p>
          <a:p>
            <a:r>
              <a:rPr lang="pl-PL" sz="1800">
                <a:effectLst/>
                <a:latin typeface="Calibri" panose="020F0502020204030204" pitchFamily="34" charset="0"/>
                <a:ea typeface="Calibri" panose="020F0502020204030204" pitchFamily="34" charset="0"/>
                <a:cs typeface="Times New Roman" panose="02020603050405020304" pitchFamily="18" charset="0"/>
              </a:rPr>
              <a:t>Z powodu wycinki drzew i przekształcania ziemi na potrzeby rolnictwa straciliśmy 17% całkowitej pokrywy leśnej Amazonii. Kolejne 17% uległo degradacji. Obszar uznawany jest za „zdegradowany”, kiedy nie został całkowicie wylesiony, ale utracił część swojej roślinności i nie jest w stanie wspierać ekosystemu tak skutecznie jak wcześniej. (Science Panel for the Amazon, 2021).</a:t>
            </a:r>
            <a:endParaRPr lang="en-GB"/>
          </a:p>
        </p:txBody>
      </p:sp>
      <p:sp>
        <p:nvSpPr>
          <p:cNvPr id="4" name="Slide Number Placeholder 3"/>
          <p:cNvSpPr>
            <a:spLocks noGrp="1"/>
          </p:cNvSpPr>
          <p:nvPr>
            <p:ph type="sldNum" sz="quarter" idx="5"/>
          </p:nvPr>
        </p:nvSpPr>
        <p:spPr/>
        <p:txBody>
          <a:bodyPr/>
          <a:lstStyle/>
          <a:p>
            <a:fld id="{2D8E5C5F-13F8-E046-8E8B-779781043F7C}" type="slidenum">
              <a:rPr lang="en-US" smtClean="0"/>
              <a:t>13</a:t>
            </a:fld>
            <a:endParaRPr lang="en-US"/>
          </a:p>
        </p:txBody>
      </p:sp>
    </p:spTree>
    <p:extLst>
      <p:ext uri="{BB962C8B-B14F-4D97-AF65-F5344CB8AC3E}">
        <p14:creationId xmlns:p14="http://schemas.microsoft.com/office/powerpoint/2010/main" val="4044279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sz="1800">
                <a:effectLst/>
                <a:latin typeface="Calibri" panose="020F0502020204030204" pitchFamily="34" charset="0"/>
                <a:ea typeface="Calibri" panose="020F0502020204030204" pitchFamily="34" charset="0"/>
                <a:cs typeface="Times New Roman" panose="02020603050405020304" pitchFamily="18" charset="0"/>
              </a:rPr>
              <a:t>Zdaniem naukowców, jeśli dalej będziemy niszczyć Amazonię w takim samym tempie, wkrótce osiągniemy punkt krytyczny, w którym las nie będzie już w stanie dłużej funkcjonować w taki sam sposób. Cała planeta odczuje brak korzyści, jakie zapewnia jej Amazonia, która stopniowo będzie wysychać i tracić swoją różnorodność biologiczną, stając się ekosystemem przypominającym sawannę (czyli trawiastą równinę z pojedynczymi drzewami).</a:t>
            </a:r>
          </a:p>
          <a:p>
            <a:r>
              <a:rPr lang="pl-PL" sz="1800">
                <a:effectLst/>
                <a:latin typeface="Calibri" panose="020F0502020204030204" pitchFamily="34" charset="0"/>
                <a:ea typeface="Calibri" panose="020F0502020204030204" pitchFamily="34" charset="0"/>
                <a:cs typeface="Times New Roman" panose="02020603050405020304" pitchFamily="18" charset="0"/>
              </a:rPr>
              <a:t> </a:t>
            </a:r>
          </a:p>
          <a:p>
            <a:r>
              <a:rPr lang="pl-PL" sz="1800" b="1">
                <a:effectLst/>
                <a:latin typeface="Calibri" panose="020F0502020204030204" pitchFamily="34" charset="0"/>
                <a:ea typeface="Calibri" panose="020F0502020204030204" pitchFamily="34" charset="0"/>
                <a:cs typeface="Times New Roman" panose="02020603050405020304" pitchFamily="18" charset="0"/>
              </a:rPr>
              <a:t>Kliknij, żeby pokazać:</a:t>
            </a:r>
            <a:endParaRPr lang="pl-PL" sz="1800">
              <a:effectLst/>
              <a:latin typeface="Calibri" panose="020F0502020204030204" pitchFamily="34" charset="0"/>
              <a:ea typeface="Calibri" panose="020F0502020204030204" pitchFamily="34" charset="0"/>
              <a:cs typeface="Times New Roman" panose="02020603050405020304" pitchFamily="18" charset="0"/>
            </a:endParaRPr>
          </a:p>
          <a:p>
            <a:r>
              <a:rPr lang="pl-PL" sz="1800" b="1">
                <a:effectLst/>
                <a:latin typeface="Calibri" panose="020F0502020204030204" pitchFamily="34" charset="0"/>
                <a:ea typeface="Calibri" panose="020F0502020204030204" pitchFamily="34" charset="0"/>
                <a:cs typeface="Times New Roman" panose="02020603050405020304" pitchFamily="18" charset="0"/>
              </a:rPr>
              <a:t>Punkt krytyczny</a:t>
            </a:r>
            <a:r>
              <a:rPr lang="pl-PL" sz="1800">
                <a:effectLst/>
                <a:latin typeface="Calibri" panose="020F0502020204030204" pitchFamily="34" charset="0"/>
                <a:ea typeface="Calibri" panose="020F0502020204030204" pitchFamily="34" charset="0"/>
                <a:cs typeface="Times New Roman" panose="02020603050405020304" pitchFamily="18" charset="0"/>
              </a:rPr>
              <a:t> to punkt, w którym następują duże, potencjalnie nieodwracalne zmiany. Można to porównać do wtaczania głazu na szczyt wzgórza. W pewnym momencie głaz zacznie się staczać w dół i jego zatrzymanie może być niemożliwe.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2D8E5C5F-13F8-E046-8E8B-779781043F7C}" type="slidenum">
              <a:rPr lang="en-US" smtClean="0"/>
              <a:t>14</a:t>
            </a:fld>
            <a:endParaRPr lang="en-US"/>
          </a:p>
        </p:txBody>
      </p:sp>
    </p:spTree>
    <p:extLst>
      <p:ext uri="{BB962C8B-B14F-4D97-AF65-F5344CB8AC3E}">
        <p14:creationId xmlns:p14="http://schemas.microsoft.com/office/powerpoint/2010/main" val="25218074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sz="1800">
                <a:effectLst/>
                <a:latin typeface="Calibri" panose="020F0502020204030204" pitchFamily="34" charset="0"/>
                <a:ea typeface="Calibri" panose="020F0502020204030204" pitchFamily="34" charset="0"/>
                <a:cs typeface="Times New Roman" panose="02020603050405020304" pitchFamily="18" charset="0"/>
              </a:rPr>
              <a:t>W obliczu tych wielkich problemów każdy z nas może się poczuć bardzo mały i przestraszony. Nie jesteśmy jednak bezradni i nie jesteśmy sami.</a:t>
            </a:r>
          </a:p>
          <a:p>
            <a:r>
              <a:rPr lang="pl-PL" sz="1800">
                <a:effectLst/>
                <a:latin typeface="Calibri" panose="020F0502020204030204" pitchFamily="34" charset="0"/>
                <a:ea typeface="Calibri" panose="020F0502020204030204" pitchFamily="34" charset="0"/>
                <a:cs typeface="Times New Roman" panose="02020603050405020304" pitchFamily="18" charset="0"/>
              </a:rPr>
              <a:t> </a:t>
            </a:r>
          </a:p>
          <a:p>
            <a:r>
              <a:rPr lang="pl-PL" sz="1800">
                <a:effectLst/>
                <a:latin typeface="Calibri" panose="020F0502020204030204" pitchFamily="34" charset="0"/>
                <a:ea typeface="Calibri" panose="020F0502020204030204" pitchFamily="34" charset="0"/>
                <a:cs typeface="Times New Roman" panose="02020603050405020304" pitchFamily="18" charset="0"/>
              </a:rPr>
              <a:t>Każdy z nas może wnieść swój wkład w kształtowanie pozytywnej przyszłości dla przyrody i ludzi. Ty też!</a:t>
            </a:r>
          </a:p>
          <a:p>
            <a:r>
              <a:rPr lang="pl-PL" sz="1800">
                <a:effectLst/>
                <a:latin typeface="Calibri" panose="020F0502020204030204" pitchFamily="34" charset="0"/>
                <a:ea typeface="Calibri" panose="020F0502020204030204" pitchFamily="34" charset="0"/>
                <a:cs typeface="Times New Roman" panose="02020603050405020304" pitchFamily="18" charset="0"/>
              </a:rPr>
              <a:t>Wiemy, że życie ludzi na Ziemi w obecnym kształcie nie jest na dłuższą metę możliwe i że musimy coś zmienić. To, jak będzie wyglądać przyszłość, nie jest jeszcze przesądzone. To od nas zależy, czy świat przyszłości będzie taki, jakiego chcemy – gdzie potrzeby ludzi i przyrody są spełniane w takim samym stopniu i w sposób, który jest sprawiedliwy dla wszystkich.</a:t>
            </a:r>
          </a:p>
          <a:p>
            <a:r>
              <a:rPr lang="pl-PL" sz="1800">
                <a:effectLst/>
                <a:latin typeface="Calibri" panose="020F0502020204030204" pitchFamily="34" charset="0"/>
                <a:ea typeface="Calibri" panose="020F0502020204030204" pitchFamily="34" charset="0"/>
                <a:cs typeface="Times New Roman" panose="02020603050405020304" pitchFamily="18" charset="0"/>
              </a:rPr>
              <a:t>Ludzie są największymi mistrzami w rozwiązywaniu problemów, jacy kiedykolwiek zamieszkiwali tę planetę. Poradzenie sobie ze zmianą klimatu, utratą różnorodności biologicznej i plastikowym zanieczyszczeniem nie oznacza automatycznie, że musimy poświęcić wszystko to, co dziś sprawia nam radość. Jeśli użyjemy wyobraźni i będziemy działać wspólnie, możemy wymyślić sobie nową relację z naszą żyjącą planetą i cieszyć się pysznym jedzeniem, podróżami i przyjemnym spędzaniem czasu w pięknym otoczeniu bez odbierania tego prawa dzikim zwierzętom i innym ludziom.</a:t>
            </a:r>
          </a:p>
          <a:p>
            <a:r>
              <a:rPr lang="pl-PL" sz="1800">
                <a:effectLst/>
                <a:latin typeface="Calibri" panose="020F0502020204030204" pitchFamily="34" charset="0"/>
                <a:ea typeface="Calibri" panose="020F0502020204030204" pitchFamily="34" charset="0"/>
                <a:cs typeface="Times New Roman" panose="02020603050405020304" pitchFamily="18" charset="0"/>
              </a:rPr>
              <a:t>Nie jesteśmy bezradni! Możemy sprawić, że zmiany przyjdą szybciej i przyniosą nam pozytywną przyszłość, jakiej pragniemy.</a:t>
            </a:r>
          </a:p>
          <a:p>
            <a:r>
              <a:rPr lang="pl-PL" sz="1800">
                <a:effectLst/>
                <a:latin typeface="Calibri" panose="020F0502020204030204" pitchFamily="34" charset="0"/>
                <a:ea typeface="Calibri" panose="020F0502020204030204" pitchFamily="34" charset="0"/>
                <a:cs typeface="Times New Roman" panose="02020603050405020304" pitchFamily="18" charset="0"/>
              </a:rPr>
              <a:t>Masz na to większy wpływ, niż ci się wydaje. Pomyśl o tych, którzy mogą zainspirować się twoimi słowami albo czynami. To może być ktoś z twojej rodziny, przyjaciele, followersi w mediach społecznościowych. A potem pomyśl o większej publiczności, do której może trafić twój przekaz – twojej szkole, lokalnych przedsiębiorcach, a nawet politykach w twojej okolicy, regionie lub kraju. Każda osoba, którą pobudzisz do działania, będzie wywoływała zmiany w swoim otoczeniu. Pamiętaj – jeżeli połączysz siły z innymi, którzy czują tak jak ty, wasz głos będzie bardziej słyszalny i dotrze o wiele dalej.</a:t>
            </a:r>
            <a:endParaRPr lang="en-GB"/>
          </a:p>
        </p:txBody>
      </p:sp>
      <p:sp>
        <p:nvSpPr>
          <p:cNvPr id="4" name="Slide Number Placeholder 3"/>
          <p:cNvSpPr>
            <a:spLocks noGrp="1"/>
          </p:cNvSpPr>
          <p:nvPr>
            <p:ph type="sldNum" sz="quarter" idx="5"/>
          </p:nvPr>
        </p:nvSpPr>
        <p:spPr/>
        <p:txBody>
          <a:bodyPr/>
          <a:lstStyle/>
          <a:p>
            <a:fld id="{2D8E5C5F-13F8-E046-8E8B-779781043F7C}" type="slidenum">
              <a:rPr lang="en-US" smtClean="0"/>
              <a:t>15</a:t>
            </a:fld>
            <a:endParaRPr lang="en-US"/>
          </a:p>
        </p:txBody>
      </p:sp>
    </p:spTree>
    <p:extLst>
      <p:ext uri="{BB962C8B-B14F-4D97-AF65-F5344CB8AC3E}">
        <p14:creationId xmlns:p14="http://schemas.microsoft.com/office/powerpoint/2010/main" val="23913844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err="1">
                <a:effectLst/>
                <a:latin typeface="Calibri" panose="020F0502020204030204" pitchFamily="34" charset="0"/>
                <a:ea typeface="Calibri" panose="020F0502020204030204" pitchFamily="34" charset="0"/>
                <a:cs typeface="Times New Roman" panose="02020603050405020304" pitchFamily="18" charset="0"/>
              </a:rPr>
              <a:t>Podaj</a:t>
            </a:r>
            <a:r>
              <a:rPr lang="en-US" sz="1800" b="1">
                <a:effectLst/>
                <a:latin typeface="Calibri" panose="020F0502020204030204" pitchFamily="34" charset="0"/>
                <a:ea typeface="Calibri" panose="020F0502020204030204" pitchFamily="34" charset="0"/>
                <a:cs typeface="Times New Roman" panose="02020603050405020304" pitchFamily="18" charset="0"/>
              </a:rPr>
              <a:t> </a:t>
            </a:r>
            <a:r>
              <a:rPr lang="en-US" sz="1800" b="1" err="1">
                <a:effectLst/>
                <a:latin typeface="Calibri" panose="020F0502020204030204" pitchFamily="34" charset="0"/>
                <a:ea typeface="Calibri" panose="020F0502020204030204" pitchFamily="34" charset="0"/>
                <a:cs typeface="Times New Roman" panose="02020603050405020304" pitchFamily="18" charset="0"/>
              </a:rPr>
              <a:t>przyrodzie</a:t>
            </a:r>
            <a:r>
              <a:rPr lang="en-US" sz="1800" b="1">
                <a:effectLst/>
                <a:latin typeface="Calibri" panose="020F0502020204030204" pitchFamily="34" charset="0"/>
                <a:ea typeface="Calibri" panose="020F0502020204030204" pitchFamily="34" charset="0"/>
                <a:cs typeface="Times New Roman" panose="02020603050405020304" pitchFamily="18" charset="0"/>
              </a:rPr>
              <a:t> </a:t>
            </a:r>
            <a:r>
              <a:rPr lang="en-US" sz="1800" b="1" err="1">
                <a:effectLst/>
                <a:latin typeface="Calibri" panose="020F0502020204030204" pitchFamily="34" charset="0"/>
                <a:ea typeface="Calibri" panose="020F0502020204030204" pitchFamily="34" charset="0"/>
                <a:cs typeface="Times New Roman" panose="02020603050405020304" pitchFamily="18" charset="0"/>
              </a:rPr>
              <a:t>pomocną</a:t>
            </a:r>
            <a:r>
              <a:rPr lang="en-US" sz="1800" b="1">
                <a:effectLst/>
                <a:latin typeface="Calibri" panose="020F0502020204030204" pitchFamily="34" charset="0"/>
                <a:ea typeface="Calibri" panose="020F0502020204030204" pitchFamily="34" charset="0"/>
                <a:cs typeface="Times New Roman" panose="02020603050405020304" pitchFamily="18" charset="0"/>
              </a:rPr>
              <a:t> </a:t>
            </a:r>
            <a:r>
              <a:rPr lang="en-US" sz="1800" b="1" err="1">
                <a:effectLst/>
                <a:latin typeface="Calibri" panose="020F0502020204030204" pitchFamily="34" charset="0"/>
                <a:ea typeface="Calibri" panose="020F0502020204030204" pitchFamily="34" charset="0"/>
                <a:cs typeface="Times New Roman" panose="02020603050405020304" pitchFamily="18" charset="0"/>
              </a:rPr>
              <a:t>dłoń</a:t>
            </a:r>
            <a:endParaRPr lang="pl-PL" sz="1800">
              <a:effectLst/>
              <a:latin typeface="Calibri" panose="020F0502020204030204" pitchFamily="34" charset="0"/>
              <a:ea typeface="Calibri" panose="020F0502020204030204" pitchFamily="34" charset="0"/>
              <a:cs typeface="Times New Roman" panose="02020603050405020304" pitchFamily="18" charset="0"/>
            </a:endParaRPr>
          </a:p>
          <a:p>
            <a:r>
              <a:rPr lang="pl-PL" sz="1800">
                <a:effectLst/>
                <a:latin typeface="Calibri" panose="020F0502020204030204" pitchFamily="34" charset="0"/>
                <a:ea typeface="Calibri" panose="020F0502020204030204" pitchFamily="34" charset="0"/>
                <a:cs typeface="Times New Roman" panose="02020603050405020304" pitchFamily="18" charset="0"/>
              </a:rPr>
              <a:t>Nieważne czy mieszkasz w centrum miasta, nad morzem, czy na wsi, twoja okolica jest częścią połączonego, żyjącego krajobrazu. A gdy jest przyjazna dla dzikiej flory i fauny, to zyskuje na tym cały świat. Wyjdź z domu i zobacz, z jakimi zwierzętami i roślinami współdzielisz swoją przestrzeń. Zarejestruj swoje obserwacje i pomóż naukowcom monitorować zdrowie naszej żyjącej planety. Przekonaj się, co możesz zrobić, żeby wspierać lokalną faunę i florę. Może zasadzisz więcej drzew albo stworzysz nowe siedliska, na przykład oczko wodne, stos drewna albo budkę dla ptaków?</a:t>
            </a:r>
          </a:p>
          <a:p>
            <a:r>
              <a:rPr lang="pl-PL" sz="1800">
                <a:effectLst/>
                <a:latin typeface="Calibri" panose="020F0502020204030204" pitchFamily="34" charset="0"/>
                <a:ea typeface="Calibri" panose="020F0502020204030204" pitchFamily="34" charset="0"/>
                <a:cs typeface="Times New Roman" panose="02020603050405020304" pitchFamily="18" charset="0"/>
              </a:rPr>
              <a:t>Skorzystaj z darmowej aplikacji </a:t>
            </a:r>
            <a:r>
              <a:rPr lang="pl-PL" sz="1800" i="1" err="1">
                <a:effectLst/>
                <a:latin typeface="Calibri" panose="020F0502020204030204" pitchFamily="34" charset="0"/>
                <a:ea typeface="Calibri" panose="020F0502020204030204" pitchFamily="34" charset="0"/>
                <a:cs typeface="Times New Roman" panose="02020603050405020304" pitchFamily="18" charset="0"/>
              </a:rPr>
              <a:t>Seek</a:t>
            </a:r>
            <a:r>
              <a:rPr lang="pl-PL" sz="1800" i="1">
                <a:effectLst/>
                <a:latin typeface="Calibri" panose="020F0502020204030204" pitchFamily="34" charset="0"/>
                <a:ea typeface="Calibri" panose="020F0502020204030204" pitchFamily="34" charset="0"/>
                <a:cs typeface="Times New Roman" panose="02020603050405020304" pitchFamily="18" charset="0"/>
              </a:rPr>
              <a:t> by </a:t>
            </a:r>
            <a:r>
              <a:rPr lang="pl-PL" sz="1800" i="1" err="1">
                <a:effectLst/>
                <a:latin typeface="Calibri" panose="020F0502020204030204" pitchFamily="34" charset="0"/>
                <a:ea typeface="Calibri" panose="020F0502020204030204" pitchFamily="34" charset="0"/>
                <a:cs typeface="Times New Roman" panose="02020603050405020304" pitchFamily="18" charset="0"/>
              </a:rPr>
              <a:t>iNaturalist</a:t>
            </a:r>
            <a:r>
              <a:rPr lang="pl-PL" sz="1800">
                <a:effectLst/>
                <a:latin typeface="Calibri" panose="020F0502020204030204" pitchFamily="34" charset="0"/>
                <a:ea typeface="Calibri" panose="020F0502020204030204" pitchFamily="34" charset="0"/>
                <a:cs typeface="Times New Roman" panose="02020603050405020304" pitchFamily="18" charset="0"/>
              </a:rPr>
              <a:t>, żeby identyfikować i nagrywać znalezione okazy, a potem dzielić się swoimi spotkaniami z dziką przyrodą z innymi, pomagając naukowcom trzymać rękę na pulsie globalnej różnorodności biologicznej.</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2D8E5C5F-13F8-E046-8E8B-779781043F7C}" type="slidenum">
              <a:rPr lang="en-US" smtClean="0"/>
              <a:t>16</a:t>
            </a:fld>
            <a:endParaRPr lang="en-US"/>
          </a:p>
        </p:txBody>
      </p:sp>
    </p:spTree>
    <p:extLst>
      <p:ext uri="{BB962C8B-B14F-4D97-AF65-F5344CB8AC3E}">
        <p14:creationId xmlns:p14="http://schemas.microsoft.com/office/powerpoint/2010/main" val="3255322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a:t>Pytania od uczniów</a:t>
            </a:r>
            <a:endParaRPr lang="en-GB"/>
          </a:p>
        </p:txBody>
      </p:sp>
      <p:sp>
        <p:nvSpPr>
          <p:cNvPr id="4" name="Slide Number Placeholder 3"/>
          <p:cNvSpPr>
            <a:spLocks noGrp="1"/>
          </p:cNvSpPr>
          <p:nvPr>
            <p:ph type="sldNum" sz="quarter" idx="5"/>
          </p:nvPr>
        </p:nvSpPr>
        <p:spPr/>
        <p:txBody>
          <a:bodyPr/>
          <a:lstStyle/>
          <a:p>
            <a:fld id="{2D8E5C5F-13F8-E046-8E8B-779781043F7C}" type="slidenum">
              <a:rPr lang="en-US" smtClean="0"/>
              <a:t>17</a:t>
            </a:fld>
            <a:endParaRPr lang="en-US"/>
          </a:p>
        </p:txBody>
      </p:sp>
    </p:spTree>
    <p:extLst>
      <p:ext uri="{BB962C8B-B14F-4D97-AF65-F5344CB8AC3E}">
        <p14:creationId xmlns:p14="http://schemas.microsoft.com/office/powerpoint/2010/main" val="2131731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35302"/>
            <a:ext cx="6858000" cy="1989667"/>
          </a:xfrm>
        </p:spPr>
        <p:txBody>
          <a:bodyPr anchor="b"/>
          <a:lstStyle>
            <a:lvl1pPr algn="ctr">
              <a:defRPr sz="4500"/>
            </a:lvl1pPr>
          </a:lstStyle>
          <a:p>
            <a:r>
              <a:rPr lang="en-GB"/>
              <a:t>Click to edit Master title style</a:t>
            </a:r>
            <a:endParaRPr lang="en-US"/>
          </a:p>
        </p:txBody>
      </p:sp>
      <p:sp>
        <p:nvSpPr>
          <p:cNvPr id="3" name="Subtitle 2"/>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1C7E229E-3B4F-7242-8EEE-6B6A4A2725F6}" type="datetimeFigureOut">
              <a:rPr lang="en-US" smtClean="0"/>
              <a:t>4/13/2023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8CC676-E535-1C41-AE60-03D4D43F2763}" type="slidenum">
              <a:rPr lang="en-US" smtClean="0"/>
              <a:t>‹#›</a:t>
            </a:fld>
            <a:endParaRPr lang="en-US"/>
          </a:p>
        </p:txBody>
      </p:sp>
    </p:spTree>
    <p:extLst>
      <p:ext uri="{BB962C8B-B14F-4D97-AF65-F5344CB8AC3E}">
        <p14:creationId xmlns:p14="http://schemas.microsoft.com/office/powerpoint/2010/main" val="1072599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1C7E229E-3B4F-7242-8EEE-6B6A4A2725F6}" type="datetimeFigureOut">
              <a:rPr lang="en-US" smtClean="0"/>
              <a:t>4/13/2023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8CC676-E535-1C41-AE60-03D4D43F2763}" type="slidenum">
              <a:rPr lang="en-US" smtClean="0"/>
              <a:t>‹#›</a:t>
            </a:fld>
            <a:endParaRPr lang="en-US"/>
          </a:p>
        </p:txBody>
      </p:sp>
    </p:spTree>
    <p:extLst>
      <p:ext uri="{BB962C8B-B14F-4D97-AF65-F5344CB8AC3E}">
        <p14:creationId xmlns:p14="http://schemas.microsoft.com/office/powerpoint/2010/main" val="2022585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782"/>
            <a:ext cx="7886700" cy="2377281"/>
          </a:xfrm>
        </p:spPr>
        <p:txBody>
          <a:bodyPr anchor="b"/>
          <a:lstStyle>
            <a:lvl1pPr>
              <a:defRPr sz="4500"/>
            </a:lvl1pPr>
          </a:lstStyle>
          <a:p>
            <a:r>
              <a:rPr lang="en-GB"/>
              <a:t>Click to edit Master title style</a:t>
            </a:r>
            <a:endParaRPr lang="en-US"/>
          </a:p>
        </p:txBody>
      </p:sp>
      <p:sp>
        <p:nvSpPr>
          <p:cNvPr id="3" name="Text Placeholder 2"/>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1C7E229E-3B4F-7242-8EEE-6B6A4A2725F6}" type="datetimeFigureOut">
              <a:rPr lang="en-US" smtClean="0"/>
              <a:t>4/13/2023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8CC676-E535-1C41-AE60-03D4D43F2763}" type="slidenum">
              <a:rPr lang="en-US" smtClean="0"/>
              <a:t>‹#›</a:t>
            </a:fld>
            <a:endParaRPr lang="en-US"/>
          </a:p>
        </p:txBody>
      </p:sp>
    </p:spTree>
    <p:extLst>
      <p:ext uri="{BB962C8B-B14F-4D97-AF65-F5344CB8AC3E}">
        <p14:creationId xmlns:p14="http://schemas.microsoft.com/office/powerpoint/2010/main" val="2859099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28650" y="1521354"/>
            <a:ext cx="3886200" cy="362611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29150" y="1521354"/>
            <a:ext cx="3886200" cy="362611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1C7E229E-3B4F-7242-8EEE-6B6A4A2725F6}" type="datetimeFigureOut">
              <a:rPr lang="en-US" smtClean="0"/>
              <a:t>4/13/2023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8CC676-E535-1C41-AE60-03D4D43F2763}" type="slidenum">
              <a:rPr lang="en-US" smtClean="0"/>
              <a:t>‹#›</a:t>
            </a:fld>
            <a:endParaRPr lang="en-US"/>
          </a:p>
        </p:txBody>
      </p:sp>
    </p:spTree>
    <p:extLst>
      <p:ext uri="{BB962C8B-B14F-4D97-AF65-F5344CB8AC3E}">
        <p14:creationId xmlns:p14="http://schemas.microsoft.com/office/powerpoint/2010/main" val="31061329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1"/>
            <a:ext cx="7886700" cy="1104636"/>
          </a:xfrm>
        </p:spPr>
        <p:txBody>
          <a:bodyPr/>
          <a:lstStyle/>
          <a:p>
            <a:r>
              <a:rPr lang="en-GB"/>
              <a:t>Click to edit Master title style</a:t>
            </a:r>
            <a:endParaRPr lang="en-US"/>
          </a:p>
        </p:txBody>
      </p:sp>
      <p:sp>
        <p:nvSpPr>
          <p:cNvPr id="3" name="Text Placeholder 2"/>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629150" y="2087563"/>
            <a:ext cx="3887391" cy="307049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1C7E229E-3B4F-7242-8EEE-6B6A4A2725F6}" type="datetimeFigureOut">
              <a:rPr lang="en-US" smtClean="0"/>
              <a:t>4/13/2023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18CC676-E535-1C41-AE60-03D4D43F2763}" type="slidenum">
              <a:rPr lang="en-US" smtClean="0"/>
              <a:t>‹#›</a:t>
            </a:fld>
            <a:endParaRPr lang="en-US"/>
          </a:p>
        </p:txBody>
      </p:sp>
    </p:spTree>
    <p:extLst>
      <p:ext uri="{BB962C8B-B14F-4D97-AF65-F5344CB8AC3E}">
        <p14:creationId xmlns:p14="http://schemas.microsoft.com/office/powerpoint/2010/main" val="1303479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1C7E229E-3B4F-7242-8EEE-6B6A4A2725F6}" type="datetimeFigureOut">
              <a:rPr lang="en-US" smtClean="0"/>
              <a:t>4/13/2023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8CC676-E535-1C41-AE60-03D4D43F2763}" type="slidenum">
              <a:rPr lang="en-US" smtClean="0"/>
              <a:t>‹#›</a:t>
            </a:fld>
            <a:endParaRPr lang="en-US"/>
          </a:p>
        </p:txBody>
      </p:sp>
    </p:spTree>
    <p:extLst>
      <p:ext uri="{BB962C8B-B14F-4D97-AF65-F5344CB8AC3E}">
        <p14:creationId xmlns:p14="http://schemas.microsoft.com/office/powerpoint/2010/main" val="2608856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7E229E-3B4F-7242-8EEE-6B6A4A2725F6}" type="datetimeFigureOut">
              <a:rPr lang="en-US" smtClean="0"/>
              <a:t>4/13/2023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18CC676-E535-1C41-AE60-03D4D43F2763}" type="slidenum">
              <a:rPr lang="en-US" smtClean="0"/>
              <a:t>‹#›</a:t>
            </a:fld>
            <a:endParaRPr lang="en-US"/>
          </a:p>
        </p:txBody>
      </p:sp>
    </p:spTree>
    <p:extLst>
      <p:ext uri="{BB962C8B-B14F-4D97-AF65-F5344CB8AC3E}">
        <p14:creationId xmlns:p14="http://schemas.microsoft.com/office/powerpoint/2010/main" val="1880678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GB"/>
              <a:t>Click to edit Master title style</a:t>
            </a:r>
            <a:endParaRPr lang="en-US"/>
          </a:p>
        </p:txBody>
      </p:sp>
      <p:sp>
        <p:nvSpPr>
          <p:cNvPr id="3" name="Content Placeholder 2"/>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1C7E229E-3B4F-7242-8EEE-6B6A4A2725F6}" type="datetimeFigureOut">
              <a:rPr lang="en-US" smtClean="0"/>
              <a:t>4/13/2023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8CC676-E535-1C41-AE60-03D4D43F2763}" type="slidenum">
              <a:rPr lang="en-US" smtClean="0"/>
              <a:t>‹#›</a:t>
            </a:fld>
            <a:endParaRPr lang="en-US"/>
          </a:p>
        </p:txBody>
      </p:sp>
    </p:spTree>
    <p:extLst>
      <p:ext uri="{BB962C8B-B14F-4D97-AF65-F5344CB8AC3E}">
        <p14:creationId xmlns:p14="http://schemas.microsoft.com/office/powerpoint/2010/main" val="4215943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GB"/>
              <a:t>Click to edit Master title style</a:t>
            </a:r>
            <a:endParaRPr lang="en-US"/>
          </a:p>
        </p:txBody>
      </p:sp>
      <p:sp>
        <p:nvSpPr>
          <p:cNvPr id="3" name="Picture Placeholder 2"/>
          <p:cNvSpPr>
            <a:spLocks noGrp="1" noChangeAspect="1"/>
          </p:cNvSpPr>
          <p:nvPr>
            <p:ph type="pic" idx="1"/>
          </p:nvPr>
        </p:nvSpPr>
        <p:spPr>
          <a:xfrm>
            <a:off x="3887391" y="822855"/>
            <a:ext cx="4629150" cy="4061354"/>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1C7E229E-3B4F-7242-8EEE-6B6A4A2725F6}" type="datetimeFigureOut">
              <a:rPr lang="en-US" smtClean="0"/>
              <a:t>4/13/2023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8CC676-E535-1C41-AE60-03D4D43F2763}" type="slidenum">
              <a:rPr lang="en-US" smtClean="0"/>
              <a:t>‹#›</a:t>
            </a:fld>
            <a:endParaRPr lang="en-US"/>
          </a:p>
        </p:txBody>
      </p:sp>
    </p:spTree>
    <p:extLst>
      <p:ext uri="{BB962C8B-B14F-4D97-AF65-F5344CB8AC3E}">
        <p14:creationId xmlns:p14="http://schemas.microsoft.com/office/powerpoint/2010/main" val="4272156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1C7E229E-3B4F-7242-8EEE-6B6A4A2725F6}" type="datetimeFigureOut">
              <a:rPr lang="en-US" smtClean="0"/>
              <a:t>4/13/2023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8CC676-E535-1C41-AE60-03D4D43F2763}" type="slidenum">
              <a:rPr lang="en-US" smtClean="0"/>
              <a:t>‹#›</a:t>
            </a:fld>
            <a:endParaRPr lang="en-US"/>
          </a:p>
        </p:txBody>
      </p:sp>
    </p:spTree>
    <p:extLst>
      <p:ext uri="{BB962C8B-B14F-4D97-AF65-F5344CB8AC3E}">
        <p14:creationId xmlns:p14="http://schemas.microsoft.com/office/powerpoint/2010/main" val="256380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04271"/>
            <a:ext cx="1971675" cy="4843198"/>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28650" y="304271"/>
            <a:ext cx="5800725" cy="484319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1C7E229E-3B4F-7242-8EEE-6B6A4A2725F6}" type="datetimeFigureOut">
              <a:rPr lang="en-US" smtClean="0"/>
              <a:t>4/13/2023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8CC676-E535-1C41-AE60-03D4D43F2763}" type="slidenum">
              <a:rPr lang="en-US" smtClean="0"/>
              <a:t>‹#›</a:t>
            </a:fld>
            <a:endParaRPr lang="en-US"/>
          </a:p>
        </p:txBody>
      </p:sp>
    </p:spTree>
    <p:extLst>
      <p:ext uri="{BB962C8B-B14F-4D97-AF65-F5344CB8AC3E}">
        <p14:creationId xmlns:p14="http://schemas.microsoft.com/office/powerpoint/2010/main" val="986667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fld id="{1C7E229E-3B4F-7242-8EEE-6B6A4A2725F6}" type="datetimeFigureOut">
              <a:rPr lang="en-US" smtClean="0"/>
              <a:t>4/13/2023</a:t>
            </a:fld>
            <a:endParaRPr lang="en-US"/>
          </a:p>
        </p:txBody>
      </p:sp>
      <p:sp>
        <p:nvSpPr>
          <p:cNvPr id="5" name="Footer Placeholder 4"/>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618CC676-E535-1C41-AE60-03D4D43F2763}" type="slidenum">
              <a:rPr lang="en-US" smtClean="0"/>
              <a:t>‹#›</a:t>
            </a:fld>
            <a:endParaRPr lang="en-US"/>
          </a:p>
        </p:txBody>
      </p:sp>
    </p:spTree>
    <p:extLst>
      <p:ext uri="{BB962C8B-B14F-4D97-AF65-F5344CB8AC3E}">
        <p14:creationId xmlns:p14="http://schemas.microsoft.com/office/powerpoint/2010/main" val="30291362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1.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close up of a logo&#10;&#10;Description automatically generated">
            <a:extLst>
              <a:ext uri="{FF2B5EF4-FFF2-40B4-BE49-F238E27FC236}">
                <a16:creationId xmlns:a16="http://schemas.microsoft.com/office/drawing/2014/main" id="{1E63E1A6-7935-674F-971E-E4BFD24E257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52468" y="298376"/>
            <a:ext cx="998071" cy="1105648"/>
          </a:xfrm>
          <a:prstGeom prst="rect">
            <a:avLst/>
          </a:prstGeom>
        </p:spPr>
      </p:pic>
      <p:sp>
        <p:nvSpPr>
          <p:cNvPr id="5" name="Rectangle 4">
            <a:extLst>
              <a:ext uri="{FF2B5EF4-FFF2-40B4-BE49-F238E27FC236}">
                <a16:creationId xmlns:a16="http://schemas.microsoft.com/office/drawing/2014/main" id="{AE36ECF5-A3A8-0643-BF86-209CF5171C89}"/>
              </a:ext>
            </a:extLst>
          </p:cNvPr>
          <p:cNvSpPr/>
          <p:nvPr/>
        </p:nvSpPr>
        <p:spPr>
          <a:xfrm>
            <a:off x="152468" y="2258750"/>
            <a:ext cx="3214461" cy="21415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l-PL" sz="1800" i="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Living Planet Report</a:t>
            </a:r>
            <a:r>
              <a:rPr lang="pl-PL"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(LPR) jest publikowany co dwa lata przez WWF i Londyńskie Towarzystwo Zoologiczne (Zoological Society of London, ZSL).</a:t>
            </a:r>
          </a:p>
          <a:p>
            <a:endParaRPr lang="pl-PL" kern="1200">
              <a:solidFill>
                <a:schemeClr val="tx1"/>
              </a:solidFill>
              <a:latin typeface="Calibri" panose="020F0502020204030204" pitchFamily="34" charset="0"/>
              <a:cs typeface="Times New Roman" panose="02020603050405020304" pitchFamily="18" charset="0"/>
            </a:endParaRPr>
          </a:p>
          <a:p>
            <a:r>
              <a:rPr lang="pl-PL"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To okresowe badanie zdrowia planety, które pokazuje, jaki jest stan środowiska naturalnego, z jakimi zmaga się ono zagrożeniami i co to oznacza dla nas, ludzi.</a:t>
            </a:r>
            <a:endParaRPr lang="en-GB" sz="2000" kern="1200">
              <a:solidFill>
                <a:schemeClr val="tx1"/>
              </a:solidFill>
              <a:effectLst/>
              <a:latin typeface="+mn-lt"/>
              <a:ea typeface="+mn-ea"/>
              <a:cs typeface="+mn-cs"/>
            </a:endParaRPr>
          </a:p>
        </p:txBody>
      </p:sp>
      <p:pic>
        <p:nvPicPr>
          <p:cNvPr id="4" name="Picture 3">
            <a:extLst>
              <a:ext uri="{FF2B5EF4-FFF2-40B4-BE49-F238E27FC236}">
                <a16:creationId xmlns:a16="http://schemas.microsoft.com/office/drawing/2014/main" id="{B2109141-D53E-7A1A-8D96-F358539E9F06}"/>
              </a:ext>
            </a:extLst>
          </p:cNvPr>
          <p:cNvPicPr>
            <a:picLocks noChangeAspect="1"/>
          </p:cNvPicPr>
          <p:nvPr/>
        </p:nvPicPr>
        <p:blipFill>
          <a:blip r:embed="rId4"/>
          <a:srcRect/>
          <a:stretch/>
        </p:blipFill>
        <p:spPr>
          <a:xfrm>
            <a:off x="3432046" y="0"/>
            <a:ext cx="5708907" cy="5715000"/>
          </a:xfrm>
          <a:prstGeom prst="rect">
            <a:avLst/>
          </a:prstGeom>
          <a:ln>
            <a:solidFill>
              <a:schemeClr val="tx1"/>
            </a:solidFill>
          </a:ln>
        </p:spPr>
      </p:pic>
      <p:pic>
        <p:nvPicPr>
          <p:cNvPr id="1030" name="Picture 6" descr="zsl">
            <a:extLst>
              <a:ext uri="{FF2B5EF4-FFF2-40B4-BE49-F238E27FC236}">
                <a16:creationId xmlns:a16="http://schemas.microsoft.com/office/drawing/2014/main" id="{12688B65-D5B6-433A-ECF8-4179784887A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230277" y="453223"/>
            <a:ext cx="1351723" cy="795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3727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picture containing vector graphics&#10;&#10;Description automatically generated">
            <a:extLst>
              <a:ext uri="{FF2B5EF4-FFF2-40B4-BE49-F238E27FC236}">
                <a16:creationId xmlns:a16="http://schemas.microsoft.com/office/drawing/2014/main" id="{3EB3F8BD-187F-5627-9825-29A57BDA588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964792" y="-1033064"/>
            <a:ext cx="3270648" cy="3121150"/>
          </a:xfrm>
          <a:prstGeom prst="rect">
            <a:avLst/>
          </a:prstGeom>
        </p:spPr>
      </p:pic>
      <p:sp>
        <p:nvSpPr>
          <p:cNvPr id="4" name="Rectangle 3">
            <a:extLst>
              <a:ext uri="{FF2B5EF4-FFF2-40B4-BE49-F238E27FC236}">
                <a16:creationId xmlns:a16="http://schemas.microsoft.com/office/drawing/2014/main" id="{9B3CE925-D6B0-2E0E-7FC4-2C9F6D2A2169}"/>
              </a:ext>
            </a:extLst>
          </p:cNvPr>
          <p:cNvSpPr/>
          <p:nvPr/>
        </p:nvSpPr>
        <p:spPr>
          <a:xfrm>
            <a:off x="-1" y="431956"/>
            <a:ext cx="3666746" cy="6507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00"/>
            <a:r>
              <a:rPr lang="pl-PL" sz="2400" b="1"/>
              <a:t>Najważniejsze pojęcia</a:t>
            </a:r>
            <a:endParaRPr lang="en-GB" sz="2400" b="1"/>
          </a:p>
        </p:txBody>
      </p:sp>
      <p:sp>
        <p:nvSpPr>
          <p:cNvPr id="7" name="TextBox 6">
            <a:extLst>
              <a:ext uri="{FF2B5EF4-FFF2-40B4-BE49-F238E27FC236}">
                <a16:creationId xmlns:a16="http://schemas.microsoft.com/office/drawing/2014/main" id="{0CC24A36-0CA5-EC5E-00C6-0E6AA643CB8B}"/>
              </a:ext>
            </a:extLst>
          </p:cNvPr>
          <p:cNvSpPr txBox="1"/>
          <p:nvPr/>
        </p:nvSpPr>
        <p:spPr>
          <a:xfrm>
            <a:off x="478535" y="1261046"/>
            <a:ext cx="6025211" cy="707886"/>
          </a:xfrm>
          <a:prstGeom prst="rect">
            <a:avLst/>
          </a:prstGeom>
          <a:noFill/>
        </p:spPr>
        <p:txBody>
          <a:bodyPr wrap="square">
            <a:spAutoFit/>
          </a:bodyPr>
          <a:lstStyle/>
          <a:p>
            <a:r>
              <a:rPr lang="pl-PL" sz="2000" b="1">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Różnorodność biologiczna</a:t>
            </a:r>
            <a:r>
              <a:rPr lang="en-GB" sz="2000" b="1">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 </a:t>
            </a:r>
            <a:r>
              <a:rPr lang="pl-PL" sz="2000">
                <a:effectLst/>
                <a:latin typeface="Calibri" panose="020F0502020204030204" pitchFamily="34" charset="0"/>
                <a:ea typeface="Calibri" panose="020F0502020204030204" pitchFamily="34" charset="0"/>
                <a:cs typeface="Times New Roman" panose="02020603050405020304" pitchFamily="18" charset="0"/>
              </a:rPr>
              <a:t>wszystkie organizmy żywe zasiedlające dany obszar.</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896891FA-5B50-A310-5DC4-F76D37763F55}"/>
              </a:ext>
            </a:extLst>
          </p:cNvPr>
          <p:cNvSpPr txBox="1"/>
          <p:nvPr/>
        </p:nvSpPr>
        <p:spPr>
          <a:xfrm>
            <a:off x="478535" y="2021751"/>
            <a:ext cx="8059902" cy="1724318"/>
          </a:xfrm>
          <a:prstGeom prst="rect">
            <a:avLst/>
          </a:prstGeom>
          <a:noFill/>
        </p:spPr>
        <p:txBody>
          <a:bodyPr wrap="square">
            <a:spAutoFit/>
          </a:bodyPr>
          <a:lstStyle/>
          <a:p>
            <a:pPr>
              <a:lnSpc>
                <a:spcPct val="107000"/>
              </a:lnSpc>
              <a:spcAft>
                <a:spcPts val="800"/>
              </a:spcAft>
            </a:pPr>
            <a:r>
              <a:rPr lang="en-GB" sz="2000" b="1">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E</a:t>
            </a:r>
            <a:r>
              <a:rPr lang="pl-PL" sz="2000" b="1">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k</a:t>
            </a:r>
            <a:r>
              <a:rPr lang="en-GB" sz="2000" b="1">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osystem</a:t>
            </a:r>
            <a:r>
              <a:rPr lang="pl-PL" sz="2000" b="1">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y</a:t>
            </a:r>
            <a:r>
              <a:rPr lang="en-GB"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pl-PL" sz="2000">
                <a:effectLst/>
                <a:latin typeface="Calibri" panose="020F0502020204030204" pitchFamily="34" charset="0"/>
                <a:ea typeface="Calibri" panose="020F0502020204030204" pitchFamily="34" charset="0"/>
                <a:cs typeface="Times New Roman" panose="02020603050405020304" pitchFamily="18" charset="0"/>
              </a:rPr>
              <a:t>to zbiorowiska przyrody ożywionej i nieożywionej. Wszystkie części ekosystemu są ze sobą połączone, a istniejące między nimi powiązania mają zasadnicze znaczenie dla życia na Ziemi. Ekosystemy można badać w różnej skali – na przykład na poziomie małego stawu, całego oceanu, a nawet planety</a:t>
            </a:r>
            <a:r>
              <a:rPr lang="en-GB"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07BF3791-C095-2661-96E1-736C8F268DE5}"/>
              </a:ext>
            </a:extLst>
          </p:cNvPr>
          <p:cNvSpPr txBox="1"/>
          <p:nvPr/>
        </p:nvSpPr>
        <p:spPr>
          <a:xfrm>
            <a:off x="478535" y="3869244"/>
            <a:ext cx="8339330" cy="1631216"/>
          </a:xfrm>
          <a:prstGeom prst="rect">
            <a:avLst/>
          </a:prstGeom>
          <a:solidFill>
            <a:schemeClr val="accent6">
              <a:lumMod val="20000"/>
              <a:lumOff val="80000"/>
            </a:schemeClr>
          </a:solidFill>
        </p:spPr>
        <p:txBody>
          <a:bodyPr wrap="square">
            <a:spAutoFit/>
          </a:bodyPr>
          <a:lstStyle/>
          <a:p>
            <a:r>
              <a:rPr lang="pl-PL" sz="2000">
                <a:effectLst/>
                <a:latin typeface="Calibri" panose="020F0502020204030204" pitchFamily="34" charset="0"/>
                <a:ea typeface="Calibri" panose="020F0502020204030204" pitchFamily="34" charset="0"/>
                <a:cs typeface="Times New Roman" panose="02020603050405020304" pitchFamily="18" charset="0"/>
              </a:rPr>
              <a:t>Ekosystem cechujący się bogatą różnorodnością biologiczną jest zwykle bardziej odporny na dotykające go zmiany i problemy, ponieważ istnieje w nim bardzo duża liczba wzajemnych powiązań. Taka mnogość związków gwarantuje, że w razie utraty lub zak</a:t>
            </a:r>
            <a:r>
              <a:rPr lang="pl-PL" sz="2000">
                <a:latin typeface="Calibri" panose="020F0502020204030204" pitchFamily="34" charset="0"/>
                <a:ea typeface="Calibri" panose="020F0502020204030204" pitchFamily="34" charset="0"/>
                <a:cs typeface="Times New Roman" panose="02020603050405020304" pitchFamily="18" charset="0"/>
              </a:rPr>
              <a:t>łócenia </a:t>
            </a:r>
            <a:r>
              <a:rPr lang="pl-PL" sz="2000">
                <a:effectLst/>
                <a:latin typeface="Calibri" panose="020F0502020204030204" pitchFamily="34" charset="0"/>
                <a:ea typeface="Calibri" panose="020F0502020204030204" pitchFamily="34" charset="0"/>
                <a:cs typeface="Times New Roman" panose="02020603050405020304" pitchFamily="18" charset="0"/>
              </a:rPr>
              <a:t>któregokolwiek z nich każde żywe stworzenie będzie miało większe szanse na przetrwanie.</a:t>
            </a:r>
            <a:endParaRPr lang="en-GB" sz="2000"/>
          </a:p>
        </p:txBody>
      </p:sp>
      <p:pic>
        <p:nvPicPr>
          <p:cNvPr id="14" name="Picture 13" descr="A picture containing map&#10;&#10;Description automatically generated">
            <a:extLst>
              <a:ext uri="{FF2B5EF4-FFF2-40B4-BE49-F238E27FC236}">
                <a16:creationId xmlns:a16="http://schemas.microsoft.com/office/drawing/2014/main" id="{28AB7EFC-83BC-FEFE-5A52-8D753819D1A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32791" y="-15390"/>
            <a:ext cx="2811209" cy="2033427"/>
          </a:xfrm>
          <a:prstGeom prst="rect">
            <a:avLst/>
          </a:prstGeom>
        </p:spPr>
      </p:pic>
    </p:spTree>
    <p:extLst>
      <p:ext uri="{BB962C8B-B14F-4D97-AF65-F5344CB8AC3E}">
        <p14:creationId xmlns:p14="http://schemas.microsoft.com/office/powerpoint/2010/main" val="38541942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7F1E6"/>
        </a:solidFill>
        <a:effectLst/>
      </p:bgPr>
    </p:bg>
    <p:spTree>
      <p:nvGrpSpPr>
        <p:cNvPr id="1" name=""/>
        <p:cNvGrpSpPr/>
        <p:nvPr/>
      </p:nvGrpSpPr>
      <p:grpSpPr>
        <a:xfrm>
          <a:off x="0" y="0"/>
          <a:ext cx="0" cy="0"/>
          <a:chOff x="0" y="0"/>
          <a:chExt cx="0" cy="0"/>
        </a:xfrm>
      </p:grpSpPr>
      <p:pic>
        <p:nvPicPr>
          <p:cNvPr id="4" name="Obraz 3">
            <a:extLst>
              <a:ext uri="{FF2B5EF4-FFF2-40B4-BE49-F238E27FC236}">
                <a16:creationId xmlns:a16="http://schemas.microsoft.com/office/drawing/2014/main" id="{CDADB79A-E899-465F-B8AB-60A4C779E3D5}"/>
              </a:ext>
            </a:extLst>
          </p:cNvPr>
          <p:cNvPicPr>
            <a:picLocks noChangeAspect="1"/>
          </p:cNvPicPr>
          <p:nvPr/>
        </p:nvPicPr>
        <p:blipFill rotWithShape="1">
          <a:blip r:embed="rId3"/>
          <a:srcRect t="2918" b="1325"/>
          <a:stretch/>
        </p:blipFill>
        <p:spPr>
          <a:xfrm>
            <a:off x="351009" y="0"/>
            <a:ext cx="8441981" cy="5715000"/>
          </a:xfrm>
          <a:prstGeom prst="rect">
            <a:avLst/>
          </a:prstGeom>
        </p:spPr>
      </p:pic>
      <p:sp>
        <p:nvSpPr>
          <p:cNvPr id="6" name="Rectangle 5">
            <a:extLst>
              <a:ext uri="{FF2B5EF4-FFF2-40B4-BE49-F238E27FC236}">
                <a16:creationId xmlns:a16="http://schemas.microsoft.com/office/drawing/2014/main" id="{EC3BE882-842A-0748-9D8E-2BEE01F8C135}"/>
              </a:ext>
            </a:extLst>
          </p:cNvPr>
          <p:cNvSpPr/>
          <p:nvPr/>
        </p:nvSpPr>
        <p:spPr>
          <a:xfrm>
            <a:off x="-2" y="907116"/>
            <a:ext cx="3352801" cy="6507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00"/>
            <a:r>
              <a:rPr lang="pl-PL" sz="2400" b="1"/>
              <a:t>Żyjącej Planety</a:t>
            </a:r>
            <a:r>
              <a:rPr lang="en-GB" sz="2400" b="1"/>
              <a:t> (LPI)?</a:t>
            </a:r>
          </a:p>
        </p:txBody>
      </p:sp>
      <p:sp>
        <p:nvSpPr>
          <p:cNvPr id="5" name="Rectangle 4">
            <a:extLst>
              <a:ext uri="{FF2B5EF4-FFF2-40B4-BE49-F238E27FC236}">
                <a16:creationId xmlns:a16="http://schemas.microsoft.com/office/drawing/2014/main" id="{A46C2F53-8BAE-8244-B4CD-0E26E6C0E350}"/>
              </a:ext>
            </a:extLst>
          </p:cNvPr>
          <p:cNvSpPr/>
          <p:nvPr/>
        </p:nvSpPr>
        <p:spPr>
          <a:xfrm>
            <a:off x="-1" y="437707"/>
            <a:ext cx="3352800" cy="6507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00"/>
            <a:r>
              <a:rPr lang="pl-PL" sz="2400" b="1"/>
              <a:t>Co to jest Wskaźnik</a:t>
            </a:r>
            <a:endParaRPr lang="en-GB" sz="2400" b="1"/>
          </a:p>
        </p:txBody>
      </p:sp>
    </p:spTree>
    <p:extLst>
      <p:ext uri="{BB962C8B-B14F-4D97-AF65-F5344CB8AC3E}">
        <p14:creationId xmlns:p14="http://schemas.microsoft.com/office/powerpoint/2010/main" val="3829644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547E7813-B6A2-494F-822C-8AF49879BCC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 y="29226"/>
            <a:ext cx="9144000" cy="5715000"/>
          </a:xfrm>
          <a:prstGeom prst="rect">
            <a:avLst/>
          </a:prstGeom>
        </p:spPr>
      </p:pic>
      <p:sp>
        <p:nvSpPr>
          <p:cNvPr id="5" name="TextBox 4">
            <a:extLst>
              <a:ext uri="{FF2B5EF4-FFF2-40B4-BE49-F238E27FC236}">
                <a16:creationId xmlns:a16="http://schemas.microsoft.com/office/drawing/2014/main" id="{EB481ECA-845E-574C-9A39-C1A0DDC977E8}"/>
              </a:ext>
            </a:extLst>
          </p:cNvPr>
          <p:cNvSpPr txBox="1"/>
          <p:nvPr/>
        </p:nvSpPr>
        <p:spPr>
          <a:xfrm>
            <a:off x="512064" y="3193676"/>
            <a:ext cx="1969008" cy="1477328"/>
          </a:xfrm>
          <a:prstGeom prst="rect">
            <a:avLst/>
          </a:prstGeom>
          <a:noFill/>
        </p:spPr>
        <p:txBody>
          <a:bodyPr wrap="square" rtlCol="0">
            <a:spAutoFit/>
          </a:bodyPr>
          <a:lstStyle/>
          <a:p>
            <a:r>
              <a:rPr lang="pl-PL" sz="1800">
                <a:effectLst/>
                <a:latin typeface="Calibri" panose="020F0502020204030204" pitchFamily="34" charset="0"/>
                <a:ea typeface="Calibri" panose="020F0502020204030204" pitchFamily="34" charset="0"/>
                <a:cs typeface="Times New Roman" panose="02020603050405020304" pitchFamily="18" charset="0"/>
              </a:rPr>
              <a:t>spadek średniej wielkości populacji dzikich zwierząt na świecie od 1970 roku</a:t>
            </a:r>
            <a:endParaRPr lang="en-GB"/>
          </a:p>
        </p:txBody>
      </p:sp>
      <p:sp>
        <p:nvSpPr>
          <p:cNvPr id="6" name="Rectangle 5">
            <a:extLst>
              <a:ext uri="{FF2B5EF4-FFF2-40B4-BE49-F238E27FC236}">
                <a16:creationId xmlns:a16="http://schemas.microsoft.com/office/drawing/2014/main" id="{B35A159F-492D-6044-BA5A-7DD65FCD7859}"/>
              </a:ext>
            </a:extLst>
          </p:cNvPr>
          <p:cNvSpPr/>
          <p:nvPr/>
        </p:nvSpPr>
        <p:spPr>
          <a:xfrm>
            <a:off x="-1" y="431956"/>
            <a:ext cx="4572002" cy="6507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00"/>
            <a:r>
              <a:rPr lang="pl-PL" sz="2400" b="1"/>
              <a:t>Jak możemy</a:t>
            </a:r>
            <a:r>
              <a:rPr lang="en-GB" sz="2400" b="1"/>
              <a:t> </a:t>
            </a:r>
            <a:r>
              <a:rPr lang="pl-PL" sz="2400" b="1"/>
              <a:t>odwrócić trend</a:t>
            </a:r>
            <a:r>
              <a:rPr lang="en-GB" sz="2400" b="1"/>
              <a:t>?</a:t>
            </a:r>
          </a:p>
        </p:txBody>
      </p:sp>
      <p:sp>
        <p:nvSpPr>
          <p:cNvPr id="7" name="Rectangle 6">
            <a:extLst>
              <a:ext uri="{FF2B5EF4-FFF2-40B4-BE49-F238E27FC236}">
                <a16:creationId xmlns:a16="http://schemas.microsoft.com/office/drawing/2014/main" id="{5139DEFB-2A3E-844B-9763-FAA832A2B560}"/>
              </a:ext>
            </a:extLst>
          </p:cNvPr>
          <p:cNvSpPr/>
          <p:nvPr/>
        </p:nvSpPr>
        <p:spPr>
          <a:xfrm>
            <a:off x="610649" y="1492546"/>
            <a:ext cx="2137443" cy="6507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lnSpc>
                <a:spcPts val="2240"/>
              </a:lnSpc>
            </a:pPr>
            <a:r>
              <a:rPr lang="pl-PL" b="1">
                <a:solidFill>
                  <a:srgbClr val="076D30"/>
                </a:solidFill>
              </a:rPr>
              <a:t>Wielkość populacji</a:t>
            </a:r>
            <a:endParaRPr lang="en-GB" b="1">
              <a:solidFill>
                <a:srgbClr val="076D30"/>
              </a:solidFill>
            </a:endParaRPr>
          </a:p>
          <a:p>
            <a:pPr algn="r">
              <a:lnSpc>
                <a:spcPts val="2240"/>
              </a:lnSpc>
            </a:pPr>
            <a:r>
              <a:rPr lang="pl-PL" b="1">
                <a:solidFill>
                  <a:srgbClr val="076D30"/>
                </a:solidFill>
              </a:rPr>
              <a:t>dzikich zwierząt</a:t>
            </a:r>
            <a:endParaRPr lang="en-GB" b="1">
              <a:solidFill>
                <a:srgbClr val="076D30"/>
              </a:solidFill>
            </a:endParaRPr>
          </a:p>
        </p:txBody>
      </p:sp>
      <p:sp>
        <p:nvSpPr>
          <p:cNvPr id="8" name="Rectangle 7">
            <a:extLst>
              <a:ext uri="{FF2B5EF4-FFF2-40B4-BE49-F238E27FC236}">
                <a16:creationId xmlns:a16="http://schemas.microsoft.com/office/drawing/2014/main" id="{36C99D7C-250D-E84C-809C-B77D08700DF1}"/>
              </a:ext>
            </a:extLst>
          </p:cNvPr>
          <p:cNvSpPr/>
          <p:nvPr/>
        </p:nvSpPr>
        <p:spPr>
          <a:xfrm>
            <a:off x="7330792" y="1893210"/>
            <a:ext cx="1502658" cy="2627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240"/>
              </a:lnSpc>
            </a:pPr>
            <a:r>
              <a:rPr lang="pl-PL" sz="1600" b="1">
                <a:solidFill>
                  <a:srgbClr val="0089BF"/>
                </a:solidFill>
              </a:rPr>
              <a:t>Odbudowa</a:t>
            </a:r>
            <a:endParaRPr lang="en-GB" sz="1600" b="1">
              <a:solidFill>
                <a:srgbClr val="0089BF"/>
              </a:solidFill>
            </a:endParaRPr>
          </a:p>
        </p:txBody>
      </p:sp>
      <p:sp>
        <p:nvSpPr>
          <p:cNvPr id="9" name="Rectangle 8">
            <a:extLst>
              <a:ext uri="{FF2B5EF4-FFF2-40B4-BE49-F238E27FC236}">
                <a16:creationId xmlns:a16="http://schemas.microsoft.com/office/drawing/2014/main" id="{12FB0CB1-39AB-DD40-A864-14F4BA71BBA4}"/>
              </a:ext>
            </a:extLst>
          </p:cNvPr>
          <p:cNvSpPr/>
          <p:nvPr/>
        </p:nvSpPr>
        <p:spPr>
          <a:xfrm>
            <a:off x="7330791" y="3511154"/>
            <a:ext cx="1443935" cy="2627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240"/>
              </a:lnSpc>
            </a:pPr>
            <a:r>
              <a:rPr lang="pl-PL" sz="1600" b="1">
                <a:solidFill>
                  <a:srgbClr val="EC903E"/>
                </a:solidFill>
              </a:rPr>
              <a:t>Stabilizacja</a:t>
            </a:r>
            <a:endParaRPr lang="en-GB" sz="1600" b="1">
              <a:solidFill>
                <a:srgbClr val="EC903E"/>
              </a:solidFill>
            </a:endParaRPr>
          </a:p>
        </p:txBody>
      </p:sp>
      <p:sp>
        <p:nvSpPr>
          <p:cNvPr id="10" name="Rectangle 9">
            <a:extLst>
              <a:ext uri="{FF2B5EF4-FFF2-40B4-BE49-F238E27FC236}">
                <a16:creationId xmlns:a16="http://schemas.microsoft.com/office/drawing/2014/main" id="{E7976089-620F-064B-B8C2-B1DD72367506}"/>
              </a:ext>
            </a:extLst>
          </p:cNvPr>
          <p:cNvSpPr/>
          <p:nvPr/>
        </p:nvSpPr>
        <p:spPr>
          <a:xfrm>
            <a:off x="7330792" y="4138953"/>
            <a:ext cx="1502658" cy="2627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240"/>
              </a:lnSpc>
            </a:pPr>
            <a:r>
              <a:rPr lang="pl-PL" sz="1600" b="1">
                <a:solidFill>
                  <a:srgbClr val="DB324B"/>
                </a:solidFill>
              </a:rPr>
              <a:t>Spadek</a:t>
            </a:r>
            <a:endParaRPr lang="en-GB" sz="1600" b="1">
              <a:solidFill>
                <a:srgbClr val="DB324B"/>
              </a:solidFill>
            </a:endParaRPr>
          </a:p>
        </p:txBody>
      </p:sp>
      <p:sp>
        <p:nvSpPr>
          <p:cNvPr id="2" name="TextBox 1">
            <a:extLst>
              <a:ext uri="{FF2B5EF4-FFF2-40B4-BE49-F238E27FC236}">
                <a16:creationId xmlns:a16="http://schemas.microsoft.com/office/drawing/2014/main" id="{B4240F8A-9540-310D-1D33-D2B1A6A8C0A0}"/>
              </a:ext>
            </a:extLst>
          </p:cNvPr>
          <p:cNvSpPr txBox="1"/>
          <p:nvPr/>
        </p:nvSpPr>
        <p:spPr>
          <a:xfrm>
            <a:off x="512064" y="2514600"/>
            <a:ext cx="1167307" cy="769441"/>
          </a:xfrm>
          <a:prstGeom prst="rect">
            <a:avLst/>
          </a:prstGeom>
          <a:noFill/>
        </p:spPr>
        <p:txBody>
          <a:bodyPr wrap="none" rtlCol="0">
            <a:spAutoFit/>
          </a:bodyPr>
          <a:lstStyle/>
          <a:p>
            <a:r>
              <a:rPr lang="en-GB" sz="4400" b="1">
                <a:solidFill>
                  <a:srgbClr val="076D30"/>
                </a:solidFill>
              </a:rPr>
              <a:t>69%</a:t>
            </a:r>
          </a:p>
        </p:txBody>
      </p:sp>
    </p:spTree>
    <p:extLst>
      <p:ext uri="{BB962C8B-B14F-4D97-AF65-F5344CB8AC3E}">
        <p14:creationId xmlns:p14="http://schemas.microsoft.com/office/powerpoint/2010/main" val="73090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764707C-4860-CD47-7BCC-9F95F86A787E}"/>
              </a:ext>
            </a:extLst>
          </p:cNvPr>
          <p:cNvPicPr>
            <a:picLocks noChangeAspect="1"/>
          </p:cNvPicPr>
          <p:nvPr/>
        </p:nvPicPr>
        <p:blipFill>
          <a:blip r:embed="rId3"/>
          <a:srcRect/>
          <a:stretch/>
        </p:blipFill>
        <p:spPr>
          <a:xfrm>
            <a:off x="3575105" y="0"/>
            <a:ext cx="5715000" cy="5715000"/>
          </a:xfrm>
          <a:prstGeom prst="rect">
            <a:avLst/>
          </a:prstGeom>
        </p:spPr>
      </p:pic>
      <p:sp>
        <p:nvSpPr>
          <p:cNvPr id="6" name="TextBox 5">
            <a:extLst>
              <a:ext uri="{FF2B5EF4-FFF2-40B4-BE49-F238E27FC236}">
                <a16:creationId xmlns:a16="http://schemas.microsoft.com/office/drawing/2014/main" id="{5CB3C8B4-1B44-DBC5-A5A0-E3F2EBF3BD9C}"/>
              </a:ext>
            </a:extLst>
          </p:cNvPr>
          <p:cNvSpPr txBox="1"/>
          <p:nvPr/>
        </p:nvSpPr>
        <p:spPr>
          <a:xfrm>
            <a:off x="214787" y="1451288"/>
            <a:ext cx="2729161" cy="3930178"/>
          </a:xfrm>
          <a:prstGeom prst="rect">
            <a:avLst/>
          </a:prstGeom>
          <a:noFill/>
        </p:spPr>
        <p:txBody>
          <a:bodyPr wrap="square" rtlCol="0">
            <a:spAutoFit/>
          </a:bodyPr>
          <a:lstStyle/>
          <a:p>
            <a:pPr>
              <a:lnSpc>
                <a:spcPct val="107000"/>
              </a:lnSpc>
              <a:spcAft>
                <a:spcPts val="800"/>
              </a:spcAft>
            </a:pPr>
            <a:r>
              <a:rPr lang="pl-PL" sz="3200" b="1">
                <a:effectLst/>
                <a:latin typeface="Calibri" panose="020F0502020204030204" pitchFamily="34" charset="0"/>
                <a:ea typeface="Calibri" panose="020F0502020204030204" pitchFamily="34" charset="0"/>
                <a:cs typeface="Times New Roman" panose="02020603050405020304" pitchFamily="18" charset="0"/>
              </a:rPr>
              <a:t>Podwójny</a:t>
            </a:r>
            <a:r>
              <a:rPr lang="en-GB" sz="3200" b="1">
                <a:effectLst/>
                <a:latin typeface="Calibri" panose="020F0502020204030204" pitchFamily="34" charset="0"/>
                <a:ea typeface="Calibri" panose="020F0502020204030204" pitchFamily="34" charset="0"/>
                <a:cs typeface="Times New Roman" panose="02020603050405020304" pitchFamily="18" charset="0"/>
              </a:rPr>
              <a:t> </a:t>
            </a:r>
            <a:r>
              <a:rPr lang="pl-PL" sz="3200" b="1">
                <a:effectLst/>
                <a:latin typeface="Calibri" panose="020F0502020204030204" pitchFamily="34" charset="0"/>
                <a:ea typeface="Calibri" panose="020F0502020204030204" pitchFamily="34" charset="0"/>
                <a:cs typeface="Times New Roman" panose="02020603050405020304" pitchFamily="18" charset="0"/>
              </a:rPr>
              <a:t>globalny</a:t>
            </a:r>
            <a:r>
              <a:rPr lang="en-GB" sz="3200" b="1">
                <a:effectLst/>
                <a:latin typeface="Calibri" panose="020F0502020204030204" pitchFamily="34" charset="0"/>
                <a:ea typeface="Calibri" panose="020F0502020204030204" pitchFamily="34" charset="0"/>
                <a:cs typeface="Times New Roman" panose="02020603050405020304" pitchFamily="18" charset="0"/>
              </a:rPr>
              <a:t> </a:t>
            </a:r>
            <a:r>
              <a:rPr lang="pl-PL" sz="3200" b="1">
                <a:effectLst/>
                <a:latin typeface="Calibri" panose="020F0502020204030204" pitchFamily="34" charset="0"/>
                <a:ea typeface="Calibri" panose="020F0502020204030204" pitchFamily="34" charset="0"/>
                <a:cs typeface="Times New Roman" panose="02020603050405020304" pitchFamily="18" charset="0"/>
              </a:rPr>
              <a:t>kryzys</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p>
            <a:endParaRPr lang="en-GB" sz="2000" b="1">
              <a:effectLst/>
              <a:latin typeface="Calibri" panose="020F0502020204030204" pitchFamily="34" charset="0"/>
              <a:ea typeface="Calibri" panose="020F0502020204030204" pitchFamily="34" charset="0"/>
              <a:cs typeface="Times New Roman" panose="02020603050405020304" pitchFamily="18" charset="0"/>
            </a:endParaRPr>
          </a:p>
          <a:p>
            <a:r>
              <a:rPr lang="pl-PL" sz="2000">
                <a:effectLst/>
                <a:latin typeface="Calibri" panose="020F0502020204030204" pitchFamily="34" charset="0"/>
                <a:ea typeface="Calibri" panose="020F0502020204030204" pitchFamily="34" charset="0"/>
                <a:cs typeface="Times New Roman" panose="02020603050405020304" pitchFamily="18" charset="0"/>
              </a:rPr>
              <a:t>O </a:t>
            </a:r>
            <a:r>
              <a:rPr lang="pl-PL" sz="2000" b="1">
                <a:effectLst/>
                <a:latin typeface="Calibri" panose="020F0502020204030204" pitchFamily="34" charset="0"/>
                <a:ea typeface="Calibri" panose="020F0502020204030204" pitchFamily="34" charset="0"/>
                <a:cs typeface="Times New Roman" panose="02020603050405020304" pitchFamily="18" charset="0"/>
              </a:rPr>
              <a:t>zmianie klimatu</a:t>
            </a:r>
            <a:r>
              <a:rPr lang="pl-PL" sz="2000">
                <a:effectLst/>
                <a:latin typeface="Calibri" panose="020F0502020204030204" pitchFamily="34" charset="0"/>
                <a:ea typeface="Calibri" panose="020F0502020204030204" pitchFamily="34" charset="0"/>
                <a:cs typeface="Times New Roman" panose="02020603050405020304" pitchFamily="18" charset="0"/>
              </a:rPr>
              <a:t> mówi się znacznie więcej niż o </a:t>
            </a:r>
            <a:r>
              <a:rPr lang="pl-PL" sz="2000" b="1">
                <a:effectLst/>
                <a:latin typeface="Calibri" panose="020F0502020204030204" pitchFamily="34" charset="0"/>
                <a:ea typeface="Calibri" panose="020F0502020204030204" pitchFamily="34" charset="0"/>
                <a:cs typeface="Times New Roman" panose="02020603050405020304" pitchFamily="18" charset="0"/>
              </a:rPr>
              <a:t>utracie dzikich zwierząt i siedlisk</a:t>
            </a:r>
            <a:r>
              <a:rPr lang="pl-PL" sz="2000">
                <a:effectLst/>
                <a:latin typeface="Calibri" panose="020F0502020204030204" pitchFamily="34" charset="0"/>
                <a:ea typeface="Calibri" panose="020F0502020204030204" pitchFamily="34" charset="0"/>
                <a:cs typeface="Times New Roman" panose="02020603050405020304" pitchFamily="18" charset="0"/>
              </a:rPr>
              <a:t>, ale oba te kryzysy są ze sobą silnie powiązane</a:t>
            </a:r>
            <a:r>
              <a:rPr lang="en-GB" sz="2000">
                <a:effectLst/>
                <a:latin typeface="Calibri" panose="020F0502020204030204" pitchFamily="34" charset="0"/>
                <a:ea typeface="Calibri" panose="020F0502020204030204" pitchFamily="34" charset="0"/>
                <a:cs typeface="Times New Roman" panose="02020603050405020304" pitchFamily="18" charset="0"/>
              </a:rPr>
              <a:t>.</a:t>
            </a:r>
            <a:endParaRPr lang="en-GB" sz="2000"/>
          </a:p>
        </p:txBody>
      </p:sp>
      <p:sp>
        <p:nvSpPr>
          <p:cNvPr id="7" name="TextBox 6">
            <a:extLst>
              <a:ext uri="{FF2B5EF4-FFF2-40B4-BE49-F238E27FC236}">
                <a16:creationId xmlns:a16="http://schemas.microsoft.com/office/drawing/2014/main" id="{101AC7B1-F90D-1F8E-DC4D-5B0A268BAE61}"/>
              </a:ext>
            </a:extLst>
          </p:cNvPr>
          <p:cNvSpPr txBox="1"/>
          <p:nvPr/>
        </p:nvSpPr>
        <p:spPr>
          <a:xfrm>
            <a:off x="7211833" y="5119856"/>
            <a:ext cx="1932167" cy="523220"/>
          </a:xfrm>
          <a:prstGeom prst="rect">
            <a:avLst/>
          </a:prstGeom>
          <a:noFill/>
        </p:spPr>
        <p:txBody>
          <a:bodyPr wrap="square" rtlCol="0">
            <a:spAutoFit/>
          </a:bodyPr>
          <a:lstStyle/>
          <a:p>
            <a:r>
              <a:rPr lang="pl-PL" sz="1400" b="1">
                <a:solidFill>
                  <a:srgbClr val="C00000"/>
                </a:solidFill>
              </a:rPr>
              <a:t>Osłabione ekosystemy</a:t>
            </a:r>
            <a:r>
              <a:rPr lang="en-GB" sz="1400" b="1">
                <a:solidFill>
                  <a:srgbClr val="C00000"/>
                </a:solidFill>
              </a:rPr>
              <a:t> </a:t>
            </a:r>
            <a:r>
              <a:rPr lang="pl-PL" sz="1400" b="1">
                <a:solidFill>
                  <a:srgbClr val="C00000"/>
                </a:solidFill>
              </a:rPr>
              <a:t>pochłaniają mniej CO</a:t>
            </a:r>
            <a:r>
              <a:rPr lang="pl-PL" sz="1400" b="1" baseline="-25000">
                <a:solidFill>
                  <a:srgbClr val="C00000"/>
                </a:solidFill>
              </a:rPr>
              <a:t>2</a:t>
            </a:r>
            <a:endParaRPr lang="en-GB" sz="1400" b="1" baseline="-25000">
              <a:solidFill>
                <a:srgbClr val="C00000"/>
              </a:solidFill>
            </a:endParaRPr>
          </a:p>
        </p:txBody>
      </p:sp>
      <p:sp>
        <p:nvSpPr>
          <p:cNvPr id="8" name="TextBox 7">
            <a:extLst>
              <a:ext uri="{FF2B5EF4-FFF2-40B4-BE49-F238E27FC236}">
                <a16:creationId xmlns:a16="http://schemas.microsoft.com/office/drawing/2014/main" id="{C522B47E-39EC-2D1B-51A5-8F975126A8AC}"/>
              </a:ext>
            </a:extLst>
          </p:cNvPr>
          <p:cNvSpPr txBox="1"/>
          <p:nvPr/>
        </p:nvSpPr>
        <p:spPr>
          <a:xfrm>
            <a:off x="7358978" y="133963"/>
            <a:ext cx="1932167" cy="523220"/>
          </a:xfrm>
          <a:prstGeom prst="rect">
            <a:avLst/>
          </a:prstGeom>
          <a:noFill/>
        </p:spPr>
        <p:txBody>
          <a:bodyPr wrap="square" rtlCol="0">
            <a:spAutoFit/>
          </a:bodyPr>
          <a:lstStyle/>
          <a:p>
            <a:r>
              <a:rPr lang="pl-PL" sz="1400" b="1">
                <a:solidFill>
                  <a:srgbClr val="C00000"/>
                </a:solidFill>
              </a:rPr>
              <a:t>Ludzka działalność</a:t>
            </a:r>
            <a:r>
              <a:rPr lang="en-GB" sz="1400" b="1">
                <a:solidFill>
                  <a:srgbClr val="C00000"/>
                </a:solidFill>
              </a:rPr>
              <a:t> </a:t>
            </a:r>
            <a:r>
              <a:rPr lang="pl-PL" sz="1400" b="1">
                <a:solidFill>
                  <a:srgbClr val="C00000"/>
                </a:solidFill>
              </a:rPr>
              <a:t>niszczy ekosystemy</a:t>
            </a:r>
            <a:endParaRPr lang="en-GB" sz="1400" b="1">
              <a:solidFill>
                <a:srgbClr val="C00000"/>
              </a:solidFill>
            </a:endParaRPr>
          </a:p>
        </p:txBody>
      </p:sp>
      <p:sp>
        <p:nvSpPr>
          <p:cNvPr id="9" name="TextBox 8">
            <a:extLst>
              <a:ext uri="{FF2B5EF4-FFF2-40B4-BE49-F238E27FC236}">
                <a16:creationId xmlns:a16="http://schemas.microsoft.com/office/drawing/2014/main" id="{078DA79F-B6D6-45C6-9B28-0ABD23493AF5}"/>
              </a:ext>
            </a:extLst>
          </p:cNvPr>
          <p:cNvSpPr txBox="1"/>
          <p:nvPr/>
        </p:nvSpPr>
        <p:spPr>
          <a:xfrm>
            <a:off x="2943948" y="3752380"/>
            <a:ext cx="1562386" cy="738664"/>
          </a:xfrm>
          <a:prstGeom prst="rect">
            <a:avLst/>
          </a:prstGeom>
          <a:noFill/>
        </p:spPr>
        <p:txBody>
          <a:bodyPr wrap="square" rtlCol="0">
            <a:spAutoFit/>
          </a:bodyPr>
          <a:lstStyle/>
          <a:p>
            <a:r>
              <a:rPr lang="pl-PL" sz="1400" b="1">
                <a:solidFill>
                  <a:srgbClr val="C00000"/>
                </a:solidFill>
              </a:rPr>
              <a:t>Szybka zmiana klimatu zagraża ekosystemom</a:t>
            </a:r>
            <a:endParaRPr lang="en-GB" sz="1400" b="1">
              <a:solidFill>
                <a:srgbClr val="C00000"/>
              </a:solidFill>
            </a:endParaRPr>
          </a:p>
        </p:txBody>
      </p:sp>
      <p:sp>
        <p:nvSpPr>
          <p:cNvPr id="10" name="Rectangle 9">
            <a:extLst>
              <a:ext uri="{FF2B5EF4-FFF2-40B4-BE49-F238E27FC236}">
                <a16:creationId xmlns:a16="http://schemas.microsoft.com/office/drawing/2014/main" id="{8878BE5B-D1DA-81DD-58F2-253935E7AD57}"/>
              </a:ext>
            </a:extLst>
          </p:cNvPr>
          <p:cNvSpPr/>
          <p:nvPr/>
        </p:nvSpPr>
        <p:spPr>
          <a:xfrm>
            <a:off x="0" y="153392"/>
            <a:ext cx="3363403" cy="6507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00"/>
            <a:r>
              <a:rPr lang="pl-PL" sz="2400" b="1"/>
              <a:t>Klimat i przyroda</a:t>
            </a:r>
            <a:endParaRPr lang="en-GB" sz="2400" b="1"/>
          </a:p>
        </p:txBody>
      </p:sp>
    </p:spTree>
    <p:extLst>
      <p:ext uri="{BB962C8B-B14F-4D97-AF65-F5344CB8AC3E}">
        <p14:creationId xmlns:p14="http://schemas.microsoft.com/office/powerpoint/2010/main" val="4021608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805C3B2D-CD1E-451E-3B37-FFF57F86FB5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72124" y="-13716"/>
            <a:ext cx="5715000" cy="5715000"/>
          </a:xfrm>
          <a:prstGeom prst="rect">
            <a:avLst/>
          </a:prstGeom>
        </p:spPr>
      </p:pic>
      <p:sp>
        <p:nvSpPr>
          <p:cNvPr id="4" name="Rectangle 3">
            <a:extLst>
              <a:ext uri="{FF2B5EF4-FFF2-40B4-BE49-F238E27FC236}">
                <a16:creationId xmlns:a16="http://schemas.microsoft.com/office/drawing/2014/main" id="{4EC2F003-B479-94B1-253E-456A89EC9D15}"/>
              </a:ext>
            </a:extLst>
          </p:cNvPr>
          <p:cNvSpPr/>
          <p:nvPr/>
        </p:nvSpPr>
        <p:spPr>
          <a:xfrm>
            <a:off x="0" y="153392"/>
            <a:ext cx="3363403" cy="6507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00"/>
            <a:r>
              <a:rPr lang="pl-PL" sz="2400" b="1"/>
              <a:t>Klimat i przyroda</a:t>
            </a:r>
            <a:endParaRPr lang="en-GB" sz="2400" b="1"/>
          </a:p>
        </p:txBody>
      </p:sp>
      <p:sp>
        <p:nvSpPr>
          <p:cNvPr id="6" name="TextBox 5">
            <a:extLst>
              <a:ext uri="{FF2B5EF4-FFF2-40B4-BE49-F238E27FC236}">
                <a16:creationId xmlns:a16="http://schemas.microsoft.com/office/drawing/2014/main" id="{5CB3C8B4-1B44-DBC5-A5A0-E3F2EBF3BD9C}"/>
              </a:ext>
            </a:extLst>
          </p:cNvPr>
          <p:cNvSpPr txBox="1"/>
          <p:nvPr/>
        </p:nvSpPr>
        <p:spPr>
          <a:xfrm>
            <a:off x="165114" y="1213373"/>
            <a:ext cx="3900700" cy="3544753"/>
          </a:xfrm>
          <a:prstGeom prst="rect">
            <a:avLst/>
          </a:prstGeom>
          <a:noFill/>
        </p:spPr>
        <p:txBody>
          <a:bodyPr wrap="square" lIns="91440" tIns="45720" rIns="91440" bIns="45720" rtlCol="0" anchor="t">
            <a:spAutoFit/>
          </a:bodyPr>
          <a:lstStyle/>
          <a:p>
            <a:pPr>
              <a:lnSpc>
                <a:spcPct val="107000"/>
              </a:lnSpc>
              <a:spcAft>
                <a:spcPts val="800"/>
              </a:spcAft>
            </a:pPr>
            <a:r>
              <a:rPr lang="pl-PL" sz="2400" b="1">
                <a:effectLst/>
                <a:latin typeface="Calibri" panose="020F0502020204030204" pitchFamily="34" charset="0"/>
                <a:ea typeface="Calibri" panose="020F0502020204030204" pitchFamily="34" charset="0"/>
                <a:cs typeface="Times New Roman" panose="02020603050405020304" pitchFamily="18" charset="0"/>
              </a:rPr>
              <a:t>Lasy</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p>
            <a:endParaRPr lang="en-GB" sz="1600" b="1">
              <a:effectLst/>
              <a:latin typeface="Calibri" panose="020F0502020204030204" pitchFamily="34" charset="0"/>
              <a:ea typeface="Calibri" panose="020F0502020204030204" pitchFamily="34" charset="0"/>
              <a:cs typeface="Times New Roman" panose="02020603050405020304" pitchFamily="18" charset="0"/>
            </a:endParaRPr>
          </a:p>
          <a:p>
            <a:r>
              <a:rPr lang="pl-PL" sz="1600" b="0" i="0">
                <a:solidFill>
                  <a:srgbClr val="242424"/>
                </a:solidFill>
                <a:latin typeface="Calibri"/>
                <a:ea typeface="Calibri"/>
                <a:cs typeface="Times New Roman"/>
              </a:rPr>
              <a:t>L</a:t>
            </a:r>
            <a:r>
              <a:rPr lang="pl-PL" sz="1600" b="0" i="0">
                <a:solidFill>
                  <a:srgbClr val="242424"/>
                </a:solidFill>
                <a:effectLst/>
                <a:latin typeface="Calibri"/>
                <a:ea typeface="Calibri"/>
                <a:cs typeface="Calibri"/>
              </a:rPr>
              <a:t>asy pochłaniają dwutlenek węgla </a:t>
            </a:r>
            <a:br>
              <a:rPr lang="pl-PL" sz="1600">
                <a:solidFill>
                  <a:srgbClr val="242424"/>
                </a:solidFill>
                <a:latin typeface="Calibri"/>
                <a:ea typeface="Calibri"/>
                <a:cs typeface="Calibri"/>
              </a:rPr>
            </a:br>
            <a:r>
              <a:rPr lang="pl-PL" sz="1600" b="0" i="0">
                <a:solidFill>
                  <a:srgbClr val="242424"/>
                </a:solidFill>
                <a:effectLst/>
                <a:latin typeface="Calibri"/>
                <a:ea typeface="Calibri"/>
                <a:cs typeface="Calibri"/>
              </a:rPr>
              <a:t>z atmosfery, zatrzymując go w drewnie </a:t>
            </a:r>
            <a:br>
              <a:rPr lang="pl-PL" sz="1600">
                <a:solidFill>
                  <a:srgbClr val="242424"/>
                </a:solidFill>
                <a:latin typeface="Calibri"/>
                <a:ea typeface="Calibri"/>
                <a:cs typeface="Calibri"/>
              </a:rPr>
            </a:br>
            <a:r>
              <a:rPr lang="pl-PL" sz="1600" b="0" i="0">
                <a:solidFill>
                  <a:srgbClr val="242424"/>
                </a:solidFill>
                <a:effectLst/>
                <a:latin typeface="Calibri"/>
                <a:ea typeface="Calibri"/>
                <a:cs typeface="Calibri"/>
              </a:rPr>
              <a:t>i glebie. Szczególnie warto chronić stare lasy, które przechowują dwutlenek węgla </a:t>
            </a:r>
            <a:br>
              <a:rPr lang="pl-PL" sz="1600">
                <a:solidFill>
                  <a:srgbClr val="242424"/>
                </a:solidFill>
                <a:latin typeface="Calibri"/>
                <a:ea typeface="Calibri"/>
                <a:cs typeface="Calibri"/>
              </a:rPr>
            </a:br>
            <a:r>
              <a:rPr lang="pl-PL" sz="1600" b="0" i="0">
                <a:solidFill>
                  <a:srgbClr val="242424"/>
                </a:solidFill>
                <a:effectLst/>
                <a:latin typeface="Calibri"/>
                <a:ea typeface="Calibri"/>
                <a:cs typeface="Calibri"/>
              </a:rPr>
              <a:t>w większych ilościach niż lasy młode.</a:t>
            </a:r>
          </a:p>
          <a:p>
            <a:endParaRPr lang="pl-PL" sz="1600">
              <a:effectLst/>
              <a:latin typeface="Calibri" panose="020F0502020204030204" pitchFamily="34" charset="0"/>
              <a:ea typeface="Calibri" panose="020F0502020204030204" pitchFamily="34" charset="0"/>
              <a:cs typeface="Times New Roman" panose="02020603050405020304" pitchFamily="18" charset="0"/>
            </a:endParaRPr>
          </a:p>
          <a:p>
            <a:r>
              <a:rPr lang="pl-PL" sz="1600">
                <a:effectLst/>
                <a:latin typeface="Calibri"/>
                <a:ea typeface="Calibri"/>
                <a:cs typeface="Times New Roman"/>
              </a:rPr>
              <a:t>Zmiana klimatu zwiększa ryzyko suszy </a:t>
            </a:r>
            <a:br>
              <a:rPr lang="pl-PL" sz="1600">
                <a:latin typeface="Calibri"/>
                <a:ea typeface="Calibri"/>
                <a:cs typeface="Times New Roman"/>
              </a:rPr>
            </a:br>
            <a:r>
              <a:rPr lang="pl-PL" sz="1600">
                <a:effectLst/>
                <a:latin typeface="Calibri"/>
                <a:ea typeface="Calibri"/>
                <a:cs typeface="Times New Roman"/>
              </a:rPr>
              <a:t>i pożarów, które są szczególnie niebezpieczne dla lasów pofragmentowanych wskutek działalności człowieka.</a:t>
            </a:r>
            <a:endParaRPr lang="en-GB" sz="1600">
              <a:latin typeface="Calibri"/>
              <a:ea typeface="Calibri"/>
              <a:cs typeface="Times New Roman"/>
            </a:endParaRPr>
          </a:p>
        </p:txBody>
      </p:sp>
    </p:spTree>
    <p:extLst>
      <p:ext uri="{BB962C8B-B14F-4D97-AF65-F5344CB8AC3E}">
        <p14:creationId xmlns:p14="http://schemas.microsoft.com/office/powerpoint/2010/main" val="2943232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iagram&#10;&#10;Description automatically generated">
            <a:extLst>
              <a:ext uri="{FF2B5EF4-FFF2-40B4-BE49-F238E27FC236}">
                <a16:creationId xmlns:a16="http://schemas.microsoft.com/office/drawing/2014/main" id="{90E188FD-9C32-6512-ECFE-7E6F591D64D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78086" y="0"/>
            <a:ext cx="5715000" cy="5715000"/>
          </a:xfrm>
          <a:prstGeom prst="rect">
            <a:avLst/>
          </a:prstGeom>
        </p:spPr>
      </p:pic>
      <p:sp>
        <p:nvSpPr>
          <p:cNvPr id="5" name="Rectangle 4">
            <a:extLst>
              <a:ext uri="{FF2B5EF4-FFF2-40B4-BE49-F238E27FC236}">
                <a16:creationId xmlns:a16="http://schemas.microsoft.com/office/drawing/2014/main" id="{C08D5B70-ADC4-52FA-3BFA-F11A5F7600AF}"/>
              </a:ext>
            </a:extLst>
          </p:cNvPr>
          <p:cNvSpPr/>
          <p:nvPr/>
        </p:nvSpPr>
        <p:spPr>
          <a:xfrm>
            <a:off x="0" y="153392"/>
            <a:ext cx="3363403" cy="6507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00"/>
            <a:r>
              <a:rPr lang="pl-PL" sz="2400" b="1"/>
              <a:t>Klimat i przyroda</a:t>
            </a:r>
            <a:endParaRPr lang="en-GB" sz="2400" b="1"/>
          </a:p>
        </p:txBody>
      </p:sp>
      <p:sp>
        <p:nvSpPr>
          <p:cNvPr id="6" name="TextBox 5">
            <a:extLst>
              <a:ext uri="{FF2B5EF4-FFF2-40B4-BE49-F238E27FC236}">
                <a16:creationId xmlns:a16="http://schemas.microsoft.com/office/drawing/2014/main" id="{5CB3C8B4-1B44-DBC5-A5A0-E3F2EBF3BD9C}"/>
              </a:ext>
            </a:extLst>
          </p:cNvPr>
          <p:cNvSpPr txBox="1"/>
          <p:nvPr/>
        </p:nvSpPr>
        <p:spPr>
          <a:xfrm>
            <a:off x="165113" y="1121933"/>
            <a:ext cx="4053319" cy="4415183"/>
          </a:xfrm>
          <a:prstGeom prst="rect">
            <a:avLst/>
          </a:prstGeom>
          <a:noFill/>
        </p:spPr>
        <p:txBody>
          <a:bodyPr wrap="square" rtlCol="0">
            <a:spAutoFit/>
          </a:bodyPr>
          <a:lstStyle/>
          <a:p>
            <a:pPr>
              <a:lnSpc>
                <a:spcPct val="107000"/>
              </a:lnSpc>
              <a:spcAft>
                <a:spcPts val="800"/>
              </a:spcAft>
            </a:pPr>
            <a:r>
              <a:rPr lang="en-GB" sz="3200" b="1">
                <a:effectLst/>
                <a:latin typeface="Calibri" panose="020F0502020204030204" pitchFamily="34" charset="0"/>
                <a:ea typeface="Calibri" panose="020F0502020204030204" pitchFamily="34" charset="0"/>
                <a:cs typeface="Times New Roman" panose="02020603050405020304" pitchFamily="18" charset="0"/>
              </a:rPr>
              <a:t>Ocean</a:t>
            </a:r>
            <a:r>
              <a:rPr lang="pl-PL" sz="3200" b="1">
                <a:effectLst/>
                <a:latin typeface="Calibri" panose="020F0502020204030204" pitchFamily="34" charset="0"/>
                <a:ea typeface="Calibri" panose="020F0502020204030204" pitchFamily="34" charset="0"/>
                <a:cs typeface="Times New Roman" panose="02020603050405020304" pitchFamily="18" charset="0"/>
              </a:rPr>
              <a:t>y</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p>
            <a:endParaRPr lang="en-GB" sz="2000" b="1">
              <a:effectLst/>
              <a:latin typeface="Calibri" panose="020F0502020204030204" pitchFamily="34" charset="0"/>
              <a:ea typeface="Calibri" panose="020F0502020204030204" pitchFamily="34" charset="0"/>
              <a:cs typeface="Times New Roman" panose="02020603050405020304" pitchFamily="18" charset="0"/>
            </a:endParaRPr>
          </a:p>
          <a:p>
            <a:r>
              <a:rPr lang="pl-PL" sz="2000">
                <a:effectLst/>
                <a:latin typeface="Calibri" panose="020F0502020204030204" pitchFamily="34" charset="0"/>
                <a:ea typeface="Calibri" panose="020F0502020204030204" pitchFamily="34" charset="0"/>
                <a:cs typeface="Times New Roman" panose="02020603050405020304" pitchFamily="18" charset="0"/>
              </a:rPr>
              <a:t>W dobrze funkcjonującym ekosystemie oceanicznym CO</a:t>
            </a:r>
            <a:r>
              <a:rPr lang="pl-PL" sz="2000" baseline="-25000">
                <a:effectLst/>
                <a:latin typeface="Calibri" panose="020F0502020204030204" pitchFamily="34" charset="0"/>
                <a:ea typeface="Calibri" panose="020F0502020204030204" pitchFamily="34" charset="0"/>
                <a:cs typeface="Times New Roman" panose="02020603050405020304" pitchFamily="18" charset="0"/>
              </a:rPr>
              <a:t>2</a:t>
            </a:r>
            <a:r>
              <a:rPr lang="pl-PL" sz="2000">
                <a:effectLst/>
                <a:latin typeface="Calibri" panose="020F0502020204030204" pitchFamily="34" charset="0"/>
                <a:ea typeface="Calibri" panose="020F0502020204030204" pitchFamily="34" charset="0"/>
                <a:cs typeface="Times New Roman" panose="02020603050405020304" pitchFamily="18" charset="0"/>
              </a:rPr>
              <a:t> jest pochłaniany z atmosfery przez fitoplankton i magazynowany w biomasie, a potem opada na dno w postaci odchodów i szczątków.</a:t>
            </a:r>
          </a:p>
          <a:p>
            <a:r>
              <a:rPr lang="pl-PL" sz="2000">
                <a:effectLst/>
                <a:latin typeface="Calibri" panose="020F0502020204030204" pitchFamily="34" charset="0"/>
                <a:ea typeface="Calibri" panose="020F0502020204030204" pitchFamily="34" charset="0"/>
                <a:cs typeface="Times New Roman" panose="02020603050405020304" pitchFamily="18" charset="0"/>
              </a:rPr>
              <a:t> </a:t>
            </a:r>
          </a:p>
          <a:p>
            <a:r>
              <a:rPr lang="pl-PL" sz="2000">
                <a:effectLst/>
                <a:latin typeface="Calibri" panose="020F0502020204030204" pitchFamily="34" charset="0"/>
                <a:ea typeface="Calibri" panose="020F0502020204030204" pitchFamily="34" charset="0"/>
                <a:cs typeface="Times New Roman" panose="02020603050405020304" pitchFamily="18" charset="0"/>
              </a:rPr>
              <a:t>Zmiana klimatu zagraża siedliskom kluczowym dla utrzymania tych ekosystemów – na przykład rafom koralowym</a:t>
            </a:r>
            <a:r>
              <a:rPr lang="en-GB" sz="2000">
                <a:effectLst/>
                <a:latin typeface="Calibri" panose="020F0502020204030204" pitchFamily="34" charset="0"/>
                <a:ea typeface="Calibri" panose="020F0502020204030204" pitchFamily="34" charset="0"/>
                <a:cs typeface="Times New Roman" panose="02020603050405020304" pitchFamily="18" charset="0"/>
              </a:rPr>
              <a:t>.</a:t>
            </a:r>
            <a:endParaRPr lang="en-GB" sz="2000"/>
          </a:p>
        </p:txBody>
      </p:sp>
    </p:spTree>
    <p:extLst>
      <p:ext uri="{BB962C8B-B14F-4D97-AF65-F5344CB8AC3E}">
        <p14:creationId xmlns:p14="http://schemas.microsoft.com/office/powerpoint/2010/main" val="1667166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2392479C-9B4E-2BC6-897F-CABC7D826E89}"/>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049079" y="-439746"/>
            <a:ext cx="4094922" cy="647703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7E7FE4B-7E02-ACA8-556C-6D1F9865556E}"/>
              </a:ext>
            </a:extLst>
          </p:cNvPr>
          <p:cNvSpPr txBox="1"/>
          <p:nvPr/>
        </p:nvSpPr>
        <p:spPr>
          <a:xfrm>
            <a:off x="7331102" y="5397639"/>
            <a:ext cx="1900362" cy="276999"/>
          </a:xfrm>
          <a:prstGeom prst="rect">
            <a:avLst/>
          </a:prstGeom>
          <a:noFill/>
        </p:spPr>
        <p:txBody>
          <a:bodyPr wrap="square" rtlCol="0">
            <a:spAutoFit/>
          </a:bodyPr>
          <a:lstStyle/>
          <a:p>
            <a:r>
              <a:rPr lang="en-GB" sz="1200">
                <a:solidFill>
                  <a:schemeClr val="bg1"/>
                </a:solidFill>
              </a:rPr>
              <a:t>© Martin Harvey / WWF</a:t>
            </a:r>
          </a:p>
        </p:txBody>
      </p:sp>
      <p:pic>
        <p:nvPicPr>
          <p:cNvPr id="6" name="Picture 5" descr="A picture containing silhouette, vector graphics&#10;&#10;Description automatically generated">
            <a:extLst>
              <a:ext uri="{FF2B5EF4-FFF2-40B4-BE49-F238E27FC236}">
                <a16:creationId xmlns:a16="http://schemas.microsoft.com/office/drawing/2014/main" id="{6D9BCBF5-B5B6-5C42-2453-B9A07C4CA09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7504" y="3189464"/>
            <a:ext cx="2740220" cy="2740220"/>
          </a:xfrm>
          <a:prstGeom prst="rect">
            <a:avLst/>
          </a:prstGeom>
        </p:spPr>
      </p:pic>
      <p:sp>
        <p:nvSpPr>
          <p:cNvPr id="7" name="TextBox 6">
            <a:extLst>
              <a:ext uri="{FF2B5EF4-FFF2-40B4-BE49-F238E27FC236}">
                <a16:creationId xmlns:a16="http://schemas.microsoft.com/office/drawing/2014/main" id="{5F2B2D55-B972-0969-F380-5FC522A46424}"/>
              </a:ext>
            </a:extLst>
          </p:cNvPr>
          <p:cNvSpPr txBox="1"/>
          <p:nvPr/>
        </p:nvSpPr>
        <p:spPr>
          <a:xfrm>
            <a:off x="323020" y="1072361"/>
            <a:ext cx="4547684" cy="2862322"/>
          </a:xfrm>
          <a:prstGeom prst="rect">
            <a:avLst/>
          </a:prstGeom>
          <a:noFill/>
        </p:spPr>
        <p:txBody>
          <a:bodyPr wrap="square" rtlCol="0">
            <a:spAutoFit/>
          </a:bodyPr>
          <a:lstStyle/>
          <a:p>
            <a:r>
              <a:rPr lang="pl-PL">
                <a:effectLst/>
                <a:latin typeface="Calibri" panose="020F0502020204030204" pitchFamily="34" charset="0"/>
                <a:ea typeface="Calibri" panose="020F0502020204030204" pitchFamily="34" charset="0"/>
                <a:cs typeface="Times New Roman" panose="02020603050405020304" pitchFamily="18" charset="0"/>
              </a:rPr>
              <a:t>Coraz dotkliwsze fale upałów i susze związane ze wzrostem globalnej temperatury są zagrożeniem dla wielu gatunków.</a:t>
            </a:r>
          </a:p>
          <a:p>
            <a:r>
              <a:rPr lang="pl-PL">
                <a:effectLst/>
                <a:latin typeface="Calibri" panose="020F0502020204030204" pitchFamily="34" charset="0"/>
                <a:ea typeface="Calibri" panose="020F0502020204030204" pitchFamily="34" charset="0"/>
                <a:cs typeface="Times New Roman" panose="02020603050405020304" pitchFamily="18" charset="0"/>
              </a:rPr>
              <a:t> </a:t>
            </a:r>
          </a:p>
          <a:p>
            <a:r>
              <a:rPr lang="pl-PL">
                <a:effectLst/>
                <a:latin typeface="Calibri" panose="020F0502020204030204" pitchFamily="34" charset="0"/>
                <a:ea typeface="Calibri" panose="020F0502020204030204" pitchFamily="34" charset="0"/>
                <a:cs typeface="Times New Roman" panose="02020603050405020304" pitchFamily="18" charset="0"/>
              </a:rPr>
              <a:t>Podczas fali upałów, </a:t>
            </a:r>
            <a:r>
              <a:rPr lang="pl-PL">
                <a:latin typeface="Calibri" panose="020F0502020204030204" pitchFamily="34" charset="0"/>
                <a:ea typeface="Calibri" panose="020F0502020204030204" pitchFamily="34" charset="0"/>
                <a:cs typeface="Times New Roman" panose="02020603050405020304" pitchFamily="18" charset="0"/>
              </a:rPr>
              <a:t>jaka</a:t>
            </a:r>
            <a:r>
              <a:rPr lang="pl-PL">
                <a:effectLst/>
                <a:latin typeface="Calibri" panose="020F0502020204030204" pitchFamily="34" charset="0"/>
                <a:ea typeface="Calibri" panose="020F0502020204030204" pitchFamily="34" charset="0"/>
                <a:cs typeface="Times New Roman" panose="02020603050405020304" pitchFamily="18" charset="0"/>
              </a:rPr>
              <a:t> przetoczyła się przez Australię w 2018 roku, w ciągu dwóch dni z powodu gorąca zginęło co najmniej 23 000 rudawek zwanych „latającymi lisami”, zmniejszając ich populację w tym kraju o blisko jedną trzecią.</a:t>
            </a:r>
            <a:endParaRPr lang="en-GB">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a:extLst>
              <a:ext uri="{FF2B5EF4-FFF2-40B4-BE49-F238E27FC236}">
                <a16:creationId xmlns:a16="http://schemas.microsoft.com/office/drawing/2014/main" id="{C0038990-6D4E-493F-9183-40A061DE42C7}"/>
              </a:ext>
            </a:extLst>
          </p:cNvPr>
          <p:cNvSpPr/>
          <p:nvPr/>
        </p:nvSpPr>
        <p:spPr>
          <a:xfrm>
            <a:off x="0" y="153392"/>
            <a:ext cx="3363403" cy="6507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00"/>
            <a:r>
              <a:rPr lang="pl-PL" sz="2400" b="1"/>
              <a:t>Klimat i przyroda</a:t>
            </a:r>
            <a:endParaRPr lang="en-GB" sz="2400" b="1"/>
          </a:p>
        </p:txBody>
      </p:sp>
    </p:spTree>
    <p:extLst>
      <p:ext uri="{BB962C8B-B14F-4D97-AF65-F5344CB8AC3E}">
        <p14:creationId xmlns:p14="http://schemas.microsoft.com/office/powerpoint/2010/main" val="39392915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89BF"/>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0BCAFE0-8BD0-477A-943C-BBFD7329E5D2}"/>
              </a:ext>
            </a:extLst>
          </p:cNvPr>
          <p:cNvSpPr/>
          <p:nvPr/>
        </p:nvSpPr>
        <p:spPr>
          <a:xfrm>
            <a:off x="0" y="489024"/>
            <a:ext cx="3870388" cy="6507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00"/>
            <a:r>
              <a:rPr lang="en-GB" sz="2400">
                <a:latin typeface="Georgia" panose="02040502050405020303" pitchFamily="18" charset="0"/>
              </a:rPr>
              <a:t>Deep Dive: Freshwater</a:t>
            </a:r>
          </a:p>
        </p:txBody>
      </p:sp>
      <p:sp>
        <p:nvSpPr>
          <p:cNvPr id="6" name="Rectangle 5">
            <a:extLst>
              <a:ext uri="{FF2B5EF4-FFF2-40B4-BE49-F238E27FC236}">
                <a16:creationId xmlns:a16="http://schemas.microsoft.com/office/drawing/2014/main" id="{CDF76782-C488-4694-8878-5BD77097EC86}"/>
              </a:ext>
            </a:extLst>
          </p:cNvPr>
          <p:cNvSpPr/>
          <p:nvPr/>
        </p:nvSpPr>
        <p:spPr>
          <a:xfrm>
            <a:off x="631001" y="1738063"/>
            <a:ext cx="2197104" cy="8293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6440"/>
              </a:lnSpc>
            </a:pPr>
            <a:r>
              <a:rPr lang="en-GB" sz="6400">
                <a:solidFill>
                  <a:schemeClr val="tx1"/>
                </a:solidFill>
                <a:latin typeface="WWF" panose="02000000000000000000" pitchFamily="2" charset="0"/>
              </a:rPr>
              <a:t>84%</a:t>
            </a:r>
          </a:p>
        </p:txBody>
      </p:sp>
      <p:sp>
        <p:nvSpPr>
          <p:cNvPr id="7" name="TextBox 6">
            <a:extLst>
              <a:ext uri="{FF2B5EF4-FFF2-40B4-BE49-F238E27FC236}">
                <a16:creationId xmlns:a16="http://schemas.microsoft.com/office/drawing/2014/main" id="{3B5592D4-E254-4363-A929-0AEC6BC513DC}"/>
              </a:ext>
            </a:extLst>
          </p:cNvPr>
          <p:cNvSpPr txBox="1"/>
          <p:nvPr/>
        </p:nvSpPr>
        <p:spPr>
          <a:xfrm>
            <a:off x="628649" y="2627469"/>
            <a:ext cx="3241739" cy="646331"/>
          </a:xfrm>
          <a:prstGeom prst="rect">
            <a:avLst/>
          </a:prstGeom>
          <a:noFill/>
        </p:spPr>
        <p:txBody>
          <a:bodyPr wrap="square" rtlCol="0">
            <a:spAutoFit/>
          </a:bodyPr>
          <a:lstStyle/>
          <a:p>
            <a:r>
              <a:rPr lang="en-GB">
                <a:latin typeface="Georgia" panose="02040502050405020303" pitchFamily="18" charset="0"/>
              </a:rPr>
              <a:t>decrease in population size in freshwater environments</a:t>
            </a:r>
          </a:p>
        </p:txBody>
      </p:sp>
      <p:pic>
        <p:nvPicPr>
          <p:cNvPr id="3" name="Picture 2" descr="A picture containing fish, shark&#10;&#10;Description automatically generated">
            <a:extLst>
              <a:ext uri="{FF2B5EF4-FFF2-40B4-BE49-F238E27FC236}">
                <a16:creationId xmlns:a16="http://schemas.microsoft.com/office/drawing/2014/main" id="{60214301-59C5-D429-DE6A-3B0E5075ABC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144000" cy="5715000"/>
          </a:xfrm>
          <a:prstGeom prst="rect">
            <a:avLst/>
          </a:prstGeom>
        </p:spPr>
      </p:pic>
      <p:sp>
        <p:nvSpPr>
          <p:cNvPr id="8" name="TextBox 7">
            <a:extLst>
              <a:ext uri="{FF2B5EF4-FFF2-40B4-BE49-F238E27FC236}">
                <a16:creationId xmlns:a16="http://schemas.microsoft.com/office/drawing/2014/main" id="{E5D8F64F-655E-40C3-796B-0EB10C1B7A90}"/>
              </a:ext>
            </a:extLst>
          </p:cNvPr>
          <p:cNvSpPr txBox="1"/>
          <p:nvPr/>
        </p:nvSpPr>
        <p:spPr>
          <a:xfrm>
            <a:off x="7028953" y="5397639"/>
            <a:ext cx="2043485" cy="276999"/>
          </a:xfrm>
          <a:prstGeom prst="rect">
            <a:avLst/>
          </a:prstGeom>
          <a:noFill/>
        </p:spPr>
        <p:txBody>
          <a:bodyPr wrap="square" rtlCol="0">
            <a:spAutoFit/>
          </a:bodyPr>
          <a:lstStyle/>
          <a:p>
            <a:r>
              <a:rPr lang="en-GB" sz="1200">
                <a:solidFill>
                  <a:schemeClr val="bg1"/>
                </a:solidFill>
              </a:rPr>
              <a:t>© Elke Bojanowski / WWF-HK</a:t>
            </a:r>
          </a:p>
        </p:txBody>
      </p:sp>
      <p:sp>
        <p:nvSpPr>
          <p:cNvPr id="11" name="Oval 10">
            <a:extLst>
              <a:ext uri="{FF2B5EF4-FFF2-40B4-BE49-F238E27FC236}">
                <a16:creationId xmlns:a16="http://schemas.microsoft.com/office/drawing/2014/main" id="{9B307261-558C-7E2D-0075-2290AAF3A34D}"/>
              </a:ext>
            </a:extLst>
          </p:cNvPr>
          <p:cNvSpPr/>
          <p:nvPr/>
        </p:nvSpPr>
        <p:spPr>
          <a:xfrm>
            <a:off x="6193905" y="52561"/>
            <a:ext cx="2990430" cy="299043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A picture containing text, ax, gear&#10;&#10;Description automatically generated">
            <a:extLst>
              <a:ext uri="{FF2B5EF4-FFF2-40B4-BE49-F238E27FC236}">
                <a16:creationId xmlns:a16="http://schemas.microsoft.com/office/drawing/2014/main" id="{C00BB784-DE12-27BB-5BC5-14E85156F45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64466" y="1839106"/>
            <a:ext cx="3062774" cy="1043861"/>
          </a:xfrm>
          <a:prstGeom prst="rect">
            <a:avLst/>
          </a:prstGeom>
        </p:spPr>
      </p:pic>
      <p:sp>
        <p:nvSpPr>
          <p:cNvPr id="12" name="TextBox 11">
            <a:extLst>
              <a:ext uri="{FF2B5EF4-FFF2-40B4-BE49-F238E27FC236}">
                <a16:creationId xmlns:a16="http://schemas.microsoft.com/office/drawing/2014/main" id="{0C46C6C9-61EF-E980-BBA8-A6887E8BB4C2}"/>
              </a:ext>
            </a:extLst>
          </p:cNvPr>
          <p:cNvSpPr txBox="1"/>
          <p:nvPr/>
        </p:nvSpPr>
        <p:spPr>
          <a:xfrm>
            <a:off x="6528020" y="823443"/>
            <a:ext cx="2544417" cy="1015663"/>
          </a:xfrm>
          <a:prstGeom prst="rect">
            <a:avLst/>
          </a:prstGeom>
          <a:noFill/>
        </p:spPr>
        <p:txBody>
          <a:bodyPr wrap="square" rtlCol="0">
            <a:spAutoFit/>
          </a:bodyPr>
          <a:lstStyle/>
          <a:p>
            <a:r>
              <a:rPr lang="en-GB" sz="2800" b="1">
                <a:solidFill>
                  <a:schemeClr val="bg1"/>
                </a:solidFill>
              </a:rPr>
              <a:t>95% </a:t>
            </a:r>
          </a:p>
          <a:p>
            <a:r>
              <a:rPr lang="pl-PL" sz="1600">
                <a:solidFill>
                  <a:schemeClr val="bg1"/>
                </a:solidFill>
              </a:rPr>
              <a:t>spadek globalnej populacji</a:t>
            </a:r>
            <a:endParaRPr lang="en-GB" sz="1600">
              <a:solidFill>
                <a:schemeClr val="bg1"/>
              </a:solidFill>
            </a:endParaRPr>
          </a:p>
          <a:p>
            <a:r>
              <a:rPr lang="pl-PL" sz="1600">
                <a:solidFill>
                  <a:schemeClr val="bg1"/>
                </a:solidFill>
              </a:rPr>
              <a:t>żarłacza białopłetwego</a:t>
            </a:r>
            <a:endParaRPr lang="en-GB" sz="1600">
              <a:solidFill>
                <a:schemeClr val="bg1"/>
              </a:solidFill>
            </a:endParaRPr>
          </a:p>
        </p:txBody>
      </p:sp>
      <p:sp>
        <p:nvSpPr>
          <p:cNvPr id="13" name="TextBox 12">
            <a:extLst>
              <a:ext uri="{FF2B5EF4-FFF2-40B4-BE49-F238E27FC236}">
                <a16:creationId xmlns:a16="http://schemas.microsoft.com/office/drawing/2014/main" id="{0318969A-1BEE-5E56-620A-E1AA97EF2F60}"/>
              </a:ext>
            </a:extLst>
          </p:cNvPr>
          <p:cNvSpPr txBox="1"/>
          <p:nvPr/>
        </p:nvSpPr>
        <p:spPr>
          <a:xfrm rot="1183644">
            <a:off x="7073870" y="500277"/>
            <a:ext cx="2186609" cy="646331"/>
          </a:xfrm>
          <a:prstGeom prst="rect">
            <a:avLst/>
          </a:prstGeom>
          <a:noFill/>
        </p:spPr>
        <p:txBody>
          <a:bodyPr wrap="square" rtlCol="0">
            <a:spAutoFit/>
          </a:bodyPr>
          <a:lstStyle/>
          <a:p>
            <a:pPr algn="ctr"/>
            <a:r>
              <a:rPr lang="pl-PL" b="1">
                <a:solidFill>
                  <a:srgbClr val="C00000"/>
                </a:solidFill>
                <a:latin typeface="Bahnschrift SemiLight SemiConde" panose="020B0502040204020203" pitchFamily="34" charset="0"/>
              </a:rPr>
              <a:t>KRYTYCZNIE</a:t>
            </a:r>
            <a:endParaRPr lang="en-GB" b="1">
              <a:solidFill>
                <a:srgbClr val="C00000"/>
              </a:solidFill>
              <a:latin typeface="Bahnschrift SemiLight SemiConde" panose="020B0502040204020203" pitchFamily="34" charset="0"/>
            </a:endParaRPr>
          </a:p>
          <a:p>
            <a:pPr algn="ctr"/>
            <a:r>
              <a:rPr lang="pl-PL" b="1">
                <a:solidFill>
                  <a:srgbClr val="C00000"/>
                </a:solidFill>
                <a:latin typeface="Bahnschrift SemiLight SemiConde" panose="020B0502040204020203" pitchFamily="34" charset="0"/>
              </a:rPr>
              <a:t>ZAGROŻONE</a:t>
            </a:r>
            <a:endParaRPr lang="en-GB" b="1">
              <a:solidFill>
                <a:srgbClr val="C00000"/>
              </a:solidFill>
              <a:latin typeface="Bahnschrift SemiLight SemiConde" panose="020B0502040204020203" pitchFamily="34" charset="0"/>
            </a:endParaRPr>
          </a:p>
        </p:txBody>
      </p:sp>
    </p:spTree>
    <p:extLst>
      <p:ext uri="{BB962C8B-B14F-4D97-AF65-F5344CB8AC3E}">
        <p14:creationId xmlns:p14="http://schemas.microsoft.com/office/powerpoint/2010/main" val="34475744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712A99DA-1A9E-42AF-0581-5E6F995D409A}"/>
              </a:ext>
            </a:extLst>
          </p:cNvPr>
          <p:cNvSpPr/>
          <p:nvPr/>
        </p:nvSpPr>
        <p:spPr>
          <a:xfrm>
            <a:off x="5276088" y="4035758"/>
            <a:ext cx="1159036" cy="1020873"/>
          </a:xfrm>
          <a:prstGeom prst="ellipse">
            <a:avLst/>
          </a:prstGeom>
          <a:solidFill>
            <a:srgbClr val="AACE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D52FC44F-BA9C-0D4C-B740-5CF22ADE6083}"/>
              </a:ext>
            </a:extLst>
          </p:cNvPr>
          <p:cNvSpPr/>
          <p:nvPr/>
        </p:nvSpPr>
        <p:spPr>
          <a:xfrm>
            <a:off x="0" y="185068"/>
            <a:ext cx="6254496" cy="6507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00"/>
            <a:r>
              <a:rPr lang="pl-PL" sz="2400" b="1"/>
              <a:t>Musimy zmienić naszą relację z przyrodą</a:t>
            </a:r>
            <a:endParaRPr lang="en-GB" sz="2400" b="1"/>
          </a:p>
        </p:txBody>
      </p:sp>
      <p:pic>
        <p:nvPicPr>
          <p:cNvPr id="4" name="Picture 3" descr="A picture containing text, vector graphics&#10;&#10;Description automatically generated">
            <a:extLst>
              <a:ext uri="{FF2B5EF4-FFF2-40B4-BE49-F238E27FC236}">
                <a16:creationId xmlns:a16="http://schemas.microsoft.com/office/drawing/2014/main" id="{B6C051B0-DDFB-6085-A0F6-4EBCDA1DD09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53681" y="972530"/>
            <a:ext cx="6784109" cy="4797334"/>
          </a:xfrm>
          <a:prstGeom prst="rect">
            <a:avLst/>
          </a:prstGeom>
        </p:spPr>
      </p:pic>
      <p:sp>
        <p:nvSpPr>
          <p:cNvPr id="10" name="TextBox 9">
            <a:extLst>
              <a:ext uri="{FF2B5EF4-FFF2-40B4-BE49-F238E27FC236}">
                <a16:creationId xmlns:a16="http://schemas.microsoft.com/office/drawing/2014/main" id="{E822E447-72CB-4E0B-3601-A7AA8A9D5C47}"/>
              </a:ext>
            </a:extLst>
          </p:cNvPr>
          <p:cNvSpPr txBox="1"/>
          <p:nvPr/>
        </p:nvSpPr>
        <p:spPr>
          <a:xfrm>
            <a:off x="193550" y="1014984"/>
            <a:ext cx="1752815" cy="369332"/>
          </a:xfrm>
          <a:prstGeom prst="rect">
            <a:avLst/>
          </a:prstGeom>
          <a:solidFill>
            <a:schemeClr val="accent2">
              <a:lumMod val="40000"/>
              <a:lumOff val="60000"/>
            </a:schemeClr>
          </a:solidFill>
        </p:spPr>
        <p:txBody>
          <a:bodyPr wrap="square" rtlCol="0">
            <a:spAutoFit/>
          </a:bodyPr>
          <a:lstStyle/>
          <a:p>
            <a:r>
              <a:rPr lang="pl-PL" b="1"/>
              <a:t>Od</a:t>
            </a:r>
            <a:r>
              <a:rPr lang="en-GB" b="1"/>
              <a:t>…</a:t>
            </a:r>
          </a:p>
        </p:txBody>
      </p:sp>
      <p:sp>
        <p:nvSpPr>
          <p:cNvPr id="11" name="TextBox 10">
            <a:extLst>
              <a:ext uri="{FF2B5EF4-FFF2-40B4-BE49-F238E27FC236}">
                <a16:creationId xmlns:a16="http://schemas.microsoft.com/office/drawing/2014/main" id="{1F8D909D-23BB-7B55-C6ED-E59CC13ED596}"/>
              </a:ext>
            </a:extLst>
          </p:cNvPr>
          <p:cNvSpPr txBox="1"/>
          <p:nvPr/>
        </p:nvSpPr>
        <p:spPr>
          <a:xfrm>
            <a:off x="6784848" y="189475"/>
            <a:ext cx="2220466" cy="923330"/>
          </a:xfrm>
          <a:prstGeom prst="rect">
            <a:avLst/>
          </a:prstGeom>
          <a:solidFill>
            <a:schemeClr val="accent6">
              <a:lumMod val="40000"/>
              <a:lumOff val="60000"/>
            </a:schemeClr>
          </a:solidFill>
        </p:spPr>
        <p:txBody>
          <a:bodyPr wrap="square" rtlCol="0">
            <a:spAutoFit/>
          </a:bodyPr>
          <a:lstStyle/>
          <a:p>
            <a:pPr algn="r"/>
            <a:r>
              <a:rPr lang="en-GB" b="1"/>
              <a:t>…</a:t>
            </a:r>
            <a:r>
              <a:rPr lang="pl-PL" b="1"/>
              <a:t>do zdrowej, żyjącej planety, która jest dobra dla</a:t>
            </a:r>
            <a:r>
              <a:rPr lang="en-GB" b="1"/>
              <a:t>…</a:t>
            </a:r>
          </a:p>
        </p:txBody>
      </p:sp>
      <p:sp>
        <p:nvSpPr>
          <p:cNvPr id="12" name="TextBox 11">
            <a:extLst>
              <a:ext uri="{FF2B5EF4-FFF2-40B4-BE49-F238E27FC236}">
                <a16:creationId xmlns:a16="http://schemas.microsoft.com/office/drawing/2014/main" id="{EEE8686D-248E-709F-3106-083CCF25336D}"/>
              </a:ext>
            </a:extLst>
          </p:cNvPr>
          <p:cNvSpPr txBox="1"/>
          <p:nvPr/>
        </p:nvSpPr>
        <p:spPr>
          <a:xfrm>
            <a:off x="193550" y="1448500"/>
            <a:ext cx="1752815" cy="1384995"/>
          </a:xfrm>
          <a:prstGeom prst="rect">
            <a:avLst/>
          </a:prstGeom>
          <a:solidFill>
            <a:schemeClr val="accent2">
              <a:lumMod val="40000"/>
              <a:lumOff val="60000"/>
            </a:schemeClr>
          </a:solidFill>
        </p:spPr>
        <p:txBody>
          <a:bodyPr wrap="square" rtlCol="0">
            <a:spAutoFit/>
          </a:bodyPr>
          <a:lstStyle/>
          <a:p>
            <a:pPr marL="92075" indent="-92075">
              <a:buFont typeface="Arial" panose="020B0604020202020204" pitchFamily="34" charset="0"/>
              <a:buChar char="•"/>
            </a:pPr>
            <a:r>
              <a:rPr lang="pl-PL" sz="1400"/>
              <a:t>zmiany klimatu</a:t>
            </a:r>
            <a:endParaRPr lang="en-GB" sz="1400"/>
          </a:p>
          <a:p>
            <a:pPr marL="92075" indent="-92075">
              <a:buFont typeface="Arial" panose="020B0604020202020204" pitchFamily="34" charset="0"/>
              <a:buChar char="•"/>
            </a:pPr>
            <a:r>
              <a:rPr lang="pl-PL" sz="1400"/>
              <a:t>zanieczyszczeń</a:t>
            </a:r>
            <a:endParaRPr lang="en-GB" sz="1400"/>
          </a:p>
          <a:p>
            <a:pPr marL="92075" indent="-92075">
              <a:buFont typeface="Arial" panose="020B0604020202020204" pitchFamily="34" charset="0"/>
              <a:buChar char="•"/>
            </a:pPr>
            <a:r>
              <a:rPr lang="pl-PL" sz="1400"/>
              <a:t>utraty </a:t>
            </a:r>
            <a:r>
              <a:rPr lang="en-GB" sz="1400"/>
              <a:t>/ </a:t>
            </a:r>
            <a:r>
              <a:rPr lang="pl-PL" sz="1400"/>
              <a:t>fragmentacji siedlisk</a:t>
            </a:r>
            <a:endParaRPr lang="en-GB" sz="1400"/>
          </a:p>
          <a:p>
            <a:pPr marL="92075" indent="-92075">
              <a:buFont typeface="Arial" panose="020B0604020202020204" pitchFamily="34" charset="0"/>
              <a:buChar char="•"/>
            </a:pPr>
            <a:r>
              <a:rPr lang="pl-PL" sz="1400"/>
              <a:t>wymierania dzikich gatunków</a:t>
            </a:r>
            <a:endParaRPr lang="en-GB" sz="1400"/>
          </a:p>
        </p:txBody>
      </p:sp>
      <p:sp>
        <p:nvSpPr>
          <p:cNvPr id="13" name="TextBox 12">
            <a:extLst>
              <a:ext uri="{FF2B5EF4-FFF2-40B4-BE49-F238E27FC236}">
                <a16:creationId xmlns:a16="http://schemas.microsoft.com/office/drawing/2014/main" id="{96A671CD-F1E9-DEB5-C613-44D31F24D153}"/>
              </a:ext>
            </a:extLst>
          </p:cNvPr>
          <p:cNvSpPr txBox="1"/>
          <p:nvPr/>
        </p:nvSpPr>
        <p:spPr>
          <a:xfrm>
            <a:off x="7964168" y="2291741"/>
            <a:ext cx="1041146" cy="369332"/>
          </a:xfrm>
          <a:prstGeom prst="rect">
            <a:avLst/>
          </a:prstGeom>
          <a:solidFill>
            <a:schemeClr val="accent6">
              <a:lumMod val="40000"/>
              <a:lumOff val="60000"/>
            </a:schemeClr>
          </a:solidFill>
        </p:spPr>
        <p:txBody>
          <a:bodyPr wrap="square" rtlCol="0">
            <a:spAutoFit/>
          </a:bodyPr>
          <a:lstStyle/>
          <a:p>
            <a:pPr algn="ctr"/>
            <a:r>
              <a:rPr lang="pl-PL" b="1"/>
              <a:t>przyrody</a:t>
            </a:r>
            <a:endParaRPr lang="en-GB" b="1"/>
          </a:p>
        </p:txBody>
      </p:sp>
      <p:sp>
        <p:nvSpPr>
          <p:cNvPr id="14" name="TextBox 13">
            <a:extLst>
              <a:ext uri="{FF2B5EF4-FFF2-40B4-BE49-F238E27FC236}">
                <a16:creationId xmlns:a16="http://schemas.microsoft.com/office/drawing/2014/main" id="{148ECBEA-5B60-CAAE-0DDA-500637B6E551}"/>
              </a:ext>
            </a:extLst>
          </p:cNvPr>
          <p:cNvSpPr txBox="1"/>
          <p:nvPr/>
        </p:nvSpPr>
        <p:spPr>
          <a:xfrm>
            <a:off x="7964168" y="3751066"/>
            <a:ext cx="878587" cy="369332"/>
          </a:xfrm>
          <a:prstGeom prst="rect">
            <a:avLst/>
          </a:prstGeom>
          <a:solidFill>
            <a:schemeClr val="accent6">
              <a:lumMod val="40000"/>
              <a:lumOff val="60000"/>
            </a:schemeClr>
          </a:solidFill>
        </p:spPr>
        <p:txBody>
          <a:bodyPr wrap="square" rtlCol="0">
            <a:spAutoFit/>
          </a:bodyPr>
          <a:lstStyle/>
          <a:p>
            <a:pPr algn="ctr"/>
            <a:r>
              <a:rPr lang="pl-PL" b="1"/>
              <a:t>ludzi</a:t>
            </a:r>
            <a:endParaRPr lang="en-GB" b="1"/>
          </a:p>
        </p:txBody>
      </p:sp>
      <p:sp>
        <p:nvSpPr>
          <p:cNvPr id="15" name="TextBox 14">
            <a:extLst>
              <a:ext uri="{FF2B5EF4-FFF2-40B4-BE49-F238E27FC236}">
                <a16:creationId xmlns:a16="http://schemas.microsoft.com/office/drawing/2014/main" id="{2675744E-638E-FE9F-8932-15C005C7994D}"/>
              </a:ext>
            </a:extLst>
          </p:cNvPr>
          <p:cNvSpPr txBox="1"/>
          <p:nvPr/>
        </p:nvSpPr>
        <p:spPr>
          <a:xfrm>
            <a:off x="7031568" y="5051579"/>
            <a:ext cx="991364" cy="369332"/>
          </a:xfrm>
          <a:prstGeom prst="rect">
            <a:avLst/>
          </a:prstGeom>
          <a:solidFill>
            <a:schemeClr val="accent6">
              <a:lumMod val="40000"/>
              <a:lumOff val="60000"/>
            </a:schemeClr>
          </a:solidFill>
        </p:spPr>
        <p:txBody>
          <a:bodyPr wrap="square" rtlCol="0">
            <a:spAutoFit/>
          </a:bodyPr>
          <a:lstStyle/>
          <a:p>
            <a:pPr algn="ctr"/>
            <a:r>
              <a:rPr lang="pl-PL" b="1"/>
              <a:t>klimatu</a:t>
            </a:r>
            <a:endParaRPr lang="en-GB" b="1"/>
          </a:p>
        </p:txBody>
      </p:sp>
    </p:spTree>
    <p:extLst>
      <p:ext uri="{BB962C8B-B14F-4D97-AF65-F5344CB8AC3E}">
        <p14:creationId xmlns:p14="http://schemas.microsoft.com/office/powerpoint/2010/main" val="2605794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oup of people on a boat in a river&#10;&#10;Description automatically generated with low confidence">
            <a:extLst>
              <a:ext uri="{FF2B5EF4-FFF2-40B4-BE49-F238E27FC236}">
                <a16:creationId xmlns:a16="http://schemas.microsoft.com/office/drawing/2014/main" id="{8C02C704-EC7A-FD3E-7AE8-3B0743EF971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148572" cy="5715000"/>
          </a:xfrm>
          <a:prstGeom prst="rect">
            <a:avLst/>
          </a:prstGeom>
        </p:spPr>
      </p:pic>
      <p:sp>
        <p:nvSpPr>
          <p:cNvPr id="8" name="TextBox 7">
            <a:extLst>
              <a:ext uri="{FF2B5EF4-FFF2-40B4-BE49-F238E27FC236}">
                <a16:creationId xmlns:a16="http://schemas.microsoft.com/office/drawing/2014/main" id="{CA111181-49E4-4041-F35A-9E6F21B28321}"/>
              </a:ext>
            </a:extLst>
          </p:cNvPr>
          <p:cNvSpPr txBox="1"/>
          <p:nvPr/>
        </p:nvSpPr>
        <p:spPr>
          <a:xfrm>
            <a:off x="6668919" y="5376276"/>
            <a:ext cx="2479653" cy="307777"/>
          </a:xfrm>
          <a:prstGeom prst="rect">
            <a:avLst/>
          </a:prstGeom>
          <a:noFill/>
        </p:spPr>
        <p:txBody>
          <a:bodyPr wrap="none" rtlCol="0">
            <a:spAutoFit/>
          </a:bodyPr>
          <a:lstStyle/>
          <a:p>
            <a:r>
              <a:rPr lang="en-GB" sz="1400">
                <a:solidFill>
                  <a:schemeClr val="bg1"/>
                </a:solidFill>
              </a:rPr>
              <a:t>© Daniel Martínez / WWF-Peru</a:t>
            </a:r>
          </a:p>
        </p:txBody>
      </p:sp>
      <p:sp>
        <p:nvSpPr>
          <p:cNvPr id="9" name="Rectangle 8">
            <a:extLst>
              <a:ext uri="{FF2B5EF4-FFF2-40B4-BE49-F238E27FC236}">
                <a16:creationId xmlns:a16="http://schemas.microsoft.com/office/drawing/2014/main" id="{40535ACE-DA9D-2962-1605-D03E2CF8434A}"/>
              </a:ext>
            </a:extLst>
          </p:cNvPr>
          <p:cNvSpPr/>
          <p:nvPr/>
        </p:nvSpPr>
        <p:spPr>
          <a:xfrm>
            <a:off x="795529" y="424741"/>
            <a:ext cx="7242048" cy="2849138"/>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id="{3F5A20C0-DC86-ABF2-4F56-F989EC1CF26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76768" y="78318"/>
            <a:ext cx="1757064" cy="2779182"/>
          </a:xfrm>
          <a:prstGeom prst="rect">
            <a:avLst/>
          </a:prstGeom>
        </p:spPr>
      </p:pic>
      <p:sp>
        <p:nvSpPr>
          <p:cNvPr id="10" name="TextBox 9">
            <a:extLst>
              <a:ext uri="{FF2B5EF4-FFF2-40B4-BE49-F238E27FC236}">
                <a16:creationId xmlns:a16="http://schemas.microsoft.com/office/drawing/2014/main" id="{69484C35-9244-4B3A-9FFD-34687059CD16}"/>
              </a:ext>
            </a:extLst>
          </p:cNvPr>
          <p:cNvSpPr txBox="1"/>
          <p:nvPr/>
        </p:nvSpPr>
        <p:spPr>
          <a:xfrm>
            <a:off x="1005840" y="570847"/>
            <a:ext cx="5570928" cy="2585323"/>
          </a:xfrm>
          <a:prstGeom prst="rect">
            <a:avLst/>
          </a:prstGeom>
          <a:noFill/>
        </p:spPr>
        <p:txBody>
          <a:bodyPr wrap="square" rtlCol="0">
            <a:spAutoFit/>
          </a:bodyPr>
          <a:lstStyle/>
          <a:p>
            <a:r>
              <a:rPr lang="pl-PL" sz="1800" b="1">
                <a:effectLst/>
                <a:latin typeface="Calibri" panose="020F0502020204030204" pitchFamily="34" charset="0"/>
                <a:ea typeface="Calibri" panose="020F0502020204030204" pitchFamily="34" charset="0"/>
                <a:cs typeface="Times New Roman" panose="02020603050405020304" pitchFamily="18" charset="0"/>
              </a:rPr>
              <a:t>Ludność rdzenna</a:t>
            </a:r>
            <a:r>
              <a:rPr lang="pl-PL" sz="1800">
                <a:effectLst/>
                <a:latin typeface="Calibri" panose="020F0502020204030204" pitchFamily="34" charset="0"/>
                <a:ea typeface="Calibri" panose="020F0502020204030204" pitchFamily="34" charset="0"/>
                <a:cs typeface="Times New Roman" panose="02020603050405020304" pitchFamily="18" charset="0"/>
              </a:rPr>
              <a:t> to pierwsi ludzie, którzy zamieszkali w jakimś miejscu.</a:t>
            </a:r>
          </a:p>
          <a:p>
            <a:r>
              <a:rPr lang="pl-PL" sz="1800">
                <a:effectLst/>
                <a:latin typeface="Calibri" panose="020F0502020204030204" pitchFamily="34" charset="0"/>
                <a:ea typeface="Calibri" panose="020F0502020204030204" pitchFamily="34" charset="0"/>
                <a:cs typeface="Times New Roman" panose="02020603050405020304" pitchFamily="18" charset="0"/>
              </a:rPr>
              <a:t> </a:t>
            </a:r>
          </a:p>
          <a:p>
            <a:r>
              <a:rPr lang="pl-PL" sz="1800">
                <a:effectLst/>
                <a:latin typeface="Calibri" panose="020F0502020204030204" pitchFamily="34" charset="0"/>
                <a:ea typeface="Calibri" panose="020F0502020204030204" pitchFamily="34" charset="0"/>
                <a:cs typeface="Times New Roman" panose="02020603050405020304" pitchFamily="18" charset="0"/>
              </a:rPr>
              <a:t>Ich przywództwo i lokalna wiedza mają kluczowe znaczenie dla wszystkich działań, których celem jest ochrona danego krajobrazu i zamieszkujących go organizmów.</a:t>
            </a:r>
          </a:p>
          <a:p>
            <a:r>
              <a:rPr lang="pl-PL" sz="1800">
                <a:effectLst/>
                <a:latin typeface="Calibri" panose="020F0502020204030204" pitchFamily="34" charset="0"/>
                <a:ea typeface="Calibri" panose="020F0502020204030204" pitchFamily="34" charset="0"/>
                <a:cs typeface="Times New Roman" panose="02020603050405020304" pitchFamily="18" charset="0"/>
              </a:rPr>
              <a:t> </a:t>
            </a:r>
          </a:p>
          <a:p>
            <a:r>
              <a:rPr lang="pl-PL" sz="1800">
                <a:effectLst/>
                <a:latin typeface="Calibri" panose="020F0502020204030204" pitchFamily="34" charset="0"/>
                <a:ea typeface="Calibri" panose="020F0502020204030204" pitchFamily="34" charset="0"/>
                <a:cs typeface="Times New Roman" panose="02020603050405020304" pitchFamily="18" charset="0"/>
              </a:rPr>
              <a:t>Ich prawa muszą być zawsze szanowane i podkreślane</a:t>
            </a:r>
            <a:r>
              <a:rPr lang="en-GB">
                <a:solidFill>
                  <a:srgbClr val="000000"/>
                </a:solidFill>
                <a:latin typeface="Calibri" panose="020F0502020204030204" pitchFamily="34" charset="0"/>
                <a:cs typeface="Times New Roman" panose="02020603050405020304" pitchFamily="18" charset="0"/>
              </a:rPr>
              <a:t>.</a:t>
            </a:r>
            <a:endParaRPr lang="en-GB"/>
          </a:p>
        </p:txBody>
      </p:sp>
    </p:spTree>
    <p:extLst>
      <p:ext uri="{BB962C8B-B14F-4D97-AF65-F5344CB8AC3E}">
        <p14:creationId xmlns:p14="http://schemas.microsoft.com/office/powerpoint/2010/main" val="34149242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E60C972F-A3C3-A45C-B57C-00246A655D80}"/>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99"/>
          <a:stretch/>
        </p:blipFill>
        <p:spPr bwMode="auto">
          <a:xfrm>
            <a:off x="0" y="-8930"/>
            <a:ext cx="9144000" cy="572393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9ECAB0D0-CC83-E772-AA8F-20009866CED6}"/>
              </a:ext>
            </a:extLst>
          </p:cNvPr>
          <p:cNvSpPr/>
          <p:nvPr/>
        </p:nvSpPr>
        <p:spPr>
          <a:xfrm>
            <a:off x="0" y="185068"/>
            <a:ext cx="4572000" cy="6507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00"/>
            <a:r>
              <a:rPr lang="pl-PL" sz="2400" b="1"/>
              <a:t>W centrum uwagi: Amazonia</a:t>
            </a:r>
            <a:endParaRPr lang="en-GB" sz="2400" b="1"/>
          </a:p>
        </p:txBody>
      </p:sp>
      <p:pic>
        <p:nvPicPr>
          <p:cNvPr id="11" name="Picture 10" descr="A screenshot of a video game&#10;&#10;Description automatically generated">
            <a:extLst>
              <a:ext uri="{FF2B5EF4-FFF2-40B4-BE49-F238E27FC236}">
                <a16:creationId xmlns:a16="http://schemas.microsoft.com/office/drawing/2014/main" id="{71393770-8BC8-F37B-F5B2-087DF4BCB2E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52413" y="998068"/>
            <a:ext cx="8588578" cy="4373510"/>
          </a:xfrm>
          <a:prstGeom prst="rect">
            <a:avLst/>
          </a:prstGeom>
        </p:spPr>
      </p:pic>
      <p:sp>
        <p:nvSpPr>
          <p:cNvPr id="12" name="TextBox 11">
            <a:extLst>
              <a:ext uri="{FF2B5EF4-FFF2-40B4-BE49-F238E27FC236}">
                <a16:creationId xmlns:a16="http://schemas.microsoft.com/office/drawing/2014/main" id="{3D3EE7AD-5DFF-E840-8FBC-7AF68821426B}"/>
              </a:ext>
            </a:extLst>
          </p:cNvPr>
          <p:cNvSpPr txBox="1"/>
          <p:nvPr/>
        </p:nvSpPr>
        <p:spPr>
          <a:xfrm>
            <a:off x="0" y="5376043"/>
            <a:ext cx="2107052" cy="307777"/>
          </a:xfrm>
          <a:prstGeom prst="rect">
            <a:avLst/>
          </a:prstGeom>
          <a:noFill/>
        </p:spPr>
        <p:txBody>
          <a:bodyPr wrap="none" rtlCol="0">
            <a:spAutoFit/>
          </a:bodyPr>
          <a:lstStyle/>
          <a:p>
            <a:r>
              <a:rPr lang="en-GB" sz="1400">
                <a:solidFill>
                  <a:schemeClr val="bg1"/>
                </a:solidFill>
              </a:rPr>
              <a:t>© Luis Barreto / WWF-UK</a:t>
            </a:r>
          </a:p>
        </p:txBody>
      </p:sp>
    </p:spTree>
    <p:extLst>
      <p:ext uri="{BB962C8B-B14F-4D97-AF65-F5344CB8AC3E}">
        <p14:creationId xmlns:p14="http://schemas.microsoft.com/office/powerpoint/2010/main" val="2149913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smoke, train, spring, steam&#10;&#10;Description automatically generated">
            <a:extLst>
              <a:ext uri="{FF2B5EF4-FFF2-40B4-BE49-F238E27FC236}">
                <a16:creationId xmlns:a16="http://schemas.microsoft.com/office/drawing/2014/main" id="{AEA1900C-5D7A-5C8D-409C-AC949338816B}"/>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r="-142"/>
          <a:stretch/>
        </p:blipFill>
        <p:spPr>
          <a:xfrm>
            <a:off x="0" y="-376166"/>
            <a:ext cx="9208008" cy="6122346"/>
          </a:xfrm>
          <a:prstGeom prst="rect">
            <a:avLst/>
          </a:prstGeom>
        </p:spPr>
      </p:pic>
      <p:sp>
        <p:nvSpPr>
          <p:cNvPr id="9" name="TextBox 8">
            <a:extLst>
              <a:ext uri="{FF2B5EF4-FFF2-40B4-BE49-F238E27FC236}">
                <a16:creationId xmlns:a16="http://schemas.microsoft.com/office/drawing/2014/main" id="{554B7092-5DB8-7D72-6EC6-699D50EE6FFA}"/>
              </a:ext>
            </a:extLst>
          </p:cNvPr>
          <p:cNvSpPr txBox="1"/>
          <p:nvPr/>
        </p:nvSpPr>
        <p:spPr>
          <a:xfrm>
            <a:off x="7036948" y="5411688"/>
            <a:ext cx="2107052" cy="307777"/>
          </a:xfrm>
          <a:prstGeom prst="rect">
            <a:avLst/>
          </a:prstGeom>
          <a:noFill/>
        </p:spPr>
        <p:txBody>
          <a:bodyPr wrap="none" rtlCol="0">
            <a:spAutoFit/>
          </a:bodyPr>
          <a:lstStyle/>
          <a:p>
            <a:r>
              <a:rPr lang="en-GB" sz="1400">
                <a:solidFill>
                  <a:schemeClr val="bg1"/>
                </a:solidFill>
              </a:rPr>
              <a:t>© Andre Dib / WWF-Brazil</a:t>
            </a:r>
          </a:p>
        </p:txBody>
      </p:sp>
      <p:pic>
        <p:nvPicPr>
          <p:cNvPr id="3" name="Picture 2" descr="A screenshot of a video game&#10;&#10;Description automatically generated">
            <a:extLst>
              <a:ext uri="{FF2B5EF4-FFF2-40B4-BE49-F238E27FC236}">
                <a16:creationId xmlns:a16="http://schemas.microsoft.com/office/drawing/2014/main" id="{19C373C8-B7A4-DAF5-B88D-DACB9060006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47061" y="3150847"/>
            <a:ext cx="8249877" cy="1586057"/>
          </a:xfrm>
          <a:prstGeom prst="rect">
            <a:avLst/>
          </a:prstGeom>
        </p:spPr>
      </p:pic>
      <p:sp>
        <p:nvSpPr>
          <p:cNvPr id="5" name="TextBox 4">
            <a:extLst>
              <a:ext uri="{FF2B5EF4-FFF2-40B4-BE49-F238E27FC236}">
                <a16:creationId xmlns:a16="http://schemas.microsoft.com/office/drawing/2014/main" id="{908E2732-7E30-5A7B-93F9-8F199F8526A5}"/>
              </a:ext>
            </a:extLst>
          </p:cNvPr>
          <p:cNvSpPr txBox="1"/>
          <p:nvPr/>
        </p:nvSpPr>
        <p:spPr>
          <a:xfrm>
            <a:off x="386703" y="1015851"/>
            <a:ext cx="8434602" cy="1200329"/>
          </a:xfrm>
          <a:prstGeom prst="rect">
            <a:avLst/>
          </a:prstGeom>
          <a:noFill/>
        </p:spPr>
        <p:txBody>
          <a:bodyPr wrap="square" rtlCol="0">
            <a:spAutoFit/>
          </a:bodyPr>
          <a:lstStyle/>
          <a:p>
            <a:r>
              <a:rPr lang="pl-PL" sz="3600" b="1">
                <a:solidFill>
                  <a:schemeClr val="bg1"/>
                </a:solidFill>
              </a:rPr>
              <a:t>Co zagraża różnorodności biologicznej  w Amazonii</a:t>
            </a:r>
            <a:r>
              <a:rPr lang="en-GB" sz="3600" b="1">
                <a:solidFill>
                  <a:schemeClr val="bg1"/>
                </a:solidFill>
              </a:rPr>
              <a:t>?</a:t>
            </a:r>
          </a:p>
        </p:txBody>
      </p:sp>
      <p:sp>
        <p:nvSpPr>
          <p:cNvPr id="7" name="TextBox 6">
            <a:extLst>
              <a:ext uri="{FF2B5EF4-FFF2-40B4-BE49-F238E27FC236}">
                <a16:creationId xmlns:a16="http://schemas.microsoft.com/office/drawing/2014/main" id="{E392710E-83D4-4A6A-23EC-8A1AC1FFE4A2}"/>
              </a:ext>
            </a:extLst>
          </p:cNvPr>
          <p:cNvSpPr txBox="1"/>
          <p:nvPr/>
        </p:nvSpPr>
        <p:spPr>
          <a:xfrm>
            <a:off x="447061" y="4630706"/>
            <a:ext cx="1325880" cy="707886"/>
          </a:xfrm>
          <a:prstGeom prst="rect">
            <a:avLst/>
          </a:prstGeom>
          <a:solidFill>
            <a:schemeClr val="accent6">
              <a:lumMod val="60000"/>
              <a:lumOff val="40000"/>
            </a:schemeClr>
          </a:solidFill>
        </p:spPr>
        <p:txBody>
          <a:bodyPr wrap="square" rtlCol="0">
            <a:spAutoFit/>
          </a:bodyPr>
          <a:lstStyle/>
          <a:p>
            <a:pPr algn="ctr"/>
            <a:r>
              <a:rPr lang="pl-PL" sz="2000" b="1"/>
              <a:t>zapory wodne</a:t>
            </a:r>
            <a:endParaRPr lang="en-GB" sz="2000" b="1"/>
          </a:p>
        </p:txBody>
      </p:sp>
      <p:sp>
        <p:nvSpPr>
          <p:cNvPr id="10" name="TextBox 9">
            <a:extLst>
              <a:ext uri="{FF2B5EF4-FFF2-40B4-BE49-F238E27FC236}">
                <a16:creationId xmlns:a16="http://schemas.microsoft.com/office/drawing/2014/main" id="{FC2CCCA3-A49B-6DDA-0005-CA5BFD8D5499}"/>
              </a:ext>
            </a:extLst>
          </p:cNvPr>
          <p:cNvSpPr txBox="1"/>
          <p:nvPr/>
        </p:nvSpPr>
        <p:spPr>
          <a:xfrm>
            <a:off x="1180848" y="2442961"/>
            <a:ext cx="2355639" cy="707886"/>
          </a:xfrm>
          <a:prstGeom prst="rect">
            <a:avLst/>
          </a:prstGeom>
          <a:solidFill>
            <a:schemeClr val="accent6">
              <a:lumMod val="60000"/>
              <a:lumOff val="40000"/>
            </a:schemeClr>
          </a:solidFill>
        </p:spPr>
        <p:txBody>
          <a:bodyPr wrap="square" rtlCol="0">
            <a:spAutoFit/>
          </a:bodyPr>
          <a:lstStyle/>
          <a:p>
            <a:pPr algn="ctr"/>
            <a:r>
              <a:rPr lang="pl-PL" sz="2000" b="1"/>
              <a:t>przekształcanie ziemi pod rolnictwo</a:t>
            </a:r>
            <a:endParaRPr lang="en-GB" sz="2000" b="1"/>
          </a:p>
        </p:txBody>
      </p:sp>
      <p:sp>
        <p:nvSpPr>
          <p:cNvPr id="13" name="TextBox 12">
            <a:extLst>
              <a:ext uri="{FF2B5EF4-FFF2-40B4-BE49-F238E27FC236}">
                <a16:creationId xmlns:a16="http://schemas.microsoft.com/office/drawing/2014/main" id="{A4F8E18B-E96C-0E50-F5EE-DB39DFE9E5B9}"/>
              </a:ext>
            </a:extLst>
          </p:cNvPr>
          <p:cNvSpPr txBox="1"/>
          <p:nvPr/>
        </p:nvSpPr>
        <p:spPr>
          <a:xfrm>
            <a:off x="2944368" y="4583051"/>
            <a:ext cx="1865375" cy="707886"/>
          </a:xfrm>
          <a:prstGeom prst="rect">
            <a:avLst/>
          </a:prstGeom>
          <a:solidFill>
            <a:schemeClr val="accent6">
              <a:lumMod val="60000"/>
              <a:lumOff val="40000"/>
            </a:schemeClr>
          </a:solidFill>
        </p:spPr>
        <p:txBody>
          <a:bodyPr wrap="square" rtlCol="0">
            <a:spAutoFit/>
          </a:bodyPr>
          <a:lstStyle/>
          <a:p>
            <a:pPr algn="ctr"/>
            <a:r>
              <a:rPr lang="pl-PL" sz="2000" b="1"/>
              <a:t>nielegalna wycinka drzew</a:t>
            </a:r>
            <a:endParaRPr lang="en-GB" sz="2000" b="1"/>
          </a:p>
        </p:txBody>
      </p:sp>
      <p:sp>
        <p:nvSpPr>
          <p:cNvPr id="14" name="TextBox 13">
            <a:extLst>
              <a:ext uri="{FF2B5EF4-FFF2-40B4-BE49-F238E27FC236}">
                <a16:creationId xmlns:a16="http://schemas.microsoft.com/office/drawing/2014/main" id="{7C5BE71A-03F6-9145-DFCB-1ADA5CE134EF}"/>
              </a:ext>
            </a:extLst>
          </p:cNvPr>
          <p:cNvSpPr txBox="1"/>
          <p:nvPr/>
        </p:nvSpPr>
        <p:spPr>
          <a:xfrm>
            <a:off x="4158001" y="2503557"/>
            <a:ext cx="1983720" cy="707886"/>
          </a:xfrm>
          <a:prstGeom prst="rect">
            <a:avLst/>
          </a:prstGeom>
          <a:solidFill>
            <a:schemeClr val="accent6">
              <a:lumMod val="60000"/>
              <a:lumOff val="40000"/>
            </a:schemeClr>
          </a:solidFill>
        </p:spPr>
        <p:txBody>
          <a:bodyPr wrap="square" rtlCol="0">
            <a:spAutoFit/>
          </a:bodyPr>
          <a:lstStyle/>
          <a:p>
            <a:pPr algn="ctr"/>
            <a:r>
              <a:rPr lang="pl-PL" sz="2000" b="1"/>
              <a:t>budowa dróg i kolei</a:t>
            </a:r>
            <a:endParaRPr lang="en-GB" sz="2000" b="1"/>
          </a:p>
        </p:txBody>
      </p:sp>
      <p:sp>
        <p:nvSpPr>
          <p:cNvPr id="15" name="TextBox 14">
            <a:extLst>
              <a:ext uri="{FF2B5EF4-FFF2-40B4-BE49-F238E27FC236}">
                <a16:creationId xmlns:a16="http://schemas.microsoft.com/office/drawing/2014/main" id="{AAF2DE70-586A-54F4-3A1D-BA4250712AED}"/>
              </a:ext>
            </a:extLst>
          </p:cNvPr>
          <p:cNvSpPr txBox="1"/>
          <p:nvPr/>
        </p:nvSpPr>
        <p:spPr>
          <a:xfrm>
            <a:off x="5409701" y="4583051"/>
            <a:ext cx="2252971" cy="400110"/>
          </a:xfrm>
          <a:prstGeom prst="rect">
            <a:avLst/>
          </a:prstGeom>
          <a:solidFill>
            <a:schemeClr val="accent6">
              <a:lumMod val="60000"/>
              <a:lumOff val="40000"/>
            </a:schemeClr>
          </a:solidFill>
        </p:spPr>
        <p:txBody>
          <a:bodyPr wrap="square" rtlCol="0">
            <a:spAutoFit/>
          </a:bodyPr>
          <a:lstStyle/>
          <a:p>
            <a:pPr algn="ctr"/>
            <a:r>
              <a:rPr lang="pl-PL" sz="2000" b="1"/>
              <a:t>degradacja lasów</a:t>
            </a:r>
            <a:endParaRPr lang="en-GB" sz="2000" b="1"/>
          </a:p>
        </p:txBody>
      </p:sp>
      <p:sp>
        <p:nvSpPr>
          <p:cNvPr id="16" name="TextBox 15">
            <a:extLst>
              <a:ext uri="{FF2B5EF4-FFF2-40B4-BE49-F238E27FC236}">
                <a16:creationId xmlns:a16="http://schemas.microsoft.com/office/drawing/2014/main" id="{97345AAE-6ABF-09A6-ACB2-DB5DDE481D15}"/>
              </a:ext>
            </a:extLst>
          </p:cNvPr>
          <p:cNvSpPr txBox="1"/>
          <p:nvPr/>
        </p:nvSpPr>
        <p:spPr>
          <a:xfrm>
            <a:off x="6968753" y="2780574"/>
            <a:ext cx="1983720" cy="400110"/>
          </a:xfrm>
          <a:prstGeom prst="rect">
            <a:avLst/>
          </a:prstGeom>
          <a:solidFill>
            <a:schemeClr val="accent6">
              <a:lumMod val="60000"/>
              <a:lumOff val="40000"/>
            </a:schemeClr>
          </a:solidFill>
        </p:spPr>
        <p:txBody>
          <a:bodyPr wrap="square" rtlCol="0">
            <a:spAutoFit/>
          </a:bodyPr>
          <a:lstStyle/>
          <a:p>
            <a:pPr algn="ctr"/>
            <a:r>
              <a:rPr lang="pl-PL" sz="2000" b="1"/>
              <a:t>górnictwo</a:t>
            </a:r>
            <a:endParaRPr lang="en-GB" sz="2000" b="1"/>
          </a:p>
        </p:txBody>
      </p:sp>
      <p:sp>
        <p:nvSpPr>
          <p:cNvPr id="2" name="Rectangle 3">
            <a:extLst>
              <a:ext uri="{FF2B5EF4-FFF2-40B4-BE49-F238E27FC236}">
                <a16:creationId xmlns:a16="http://schemas.microsoft.com/office/drawing/2014/main" id="{D68DCCFD-E4C1-C995-AE3A-2DBC08AE4459}"/>
              </a:ext>
            </a:extLst>
          </p:cNvPr>
          <p:cNvSpPr/>
          <p:nvPr/>
        </p:nvSpPr>
        <p:spPr>
          <a:xfrm>
            <a:off x="0" y="185068"/>
            <a:ext cx="4572000" cy="6507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00"/>
            <a:r>
              <a:rPr lang="pl-PL" sz="2400" b="1"/>
              <a:t>W centrum uwagi: Amazonia</a:t>
            </a:r>
            <a:endParaRPr lang="en-GB" sz="2400" b="1"/>
          </a:p>
        </p:txBody>
      </p:sp>
    </p:spTree>
    <p:extLst>
      <p:ext uri="{BB962C8B-B14F-4D97-AF65-F5344CB8AC3E}">
        <p14:creationId xmlns:p14="http://schemas.microsoft.com/office/powerpoint/2010/main" val="440082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E6F91675-B6BE-4A96-FC25-0B4E9953BF3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93927"/>
            <a:ext cx="9166959" cy="611923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03D3D36-AED9-B9F4-5CAC-2358CAA5A1AC}"/>
              </a:ext>
            </a:extLst>
          </p:cNvPr>
          <p:cNvSpPr txBox="1"/>
          <p:nvPr/>
        </p:nvSpPr>
        <p:spPr>
          <a:xfrm>
            <a:off x="6949440" y="5347680"/>
            <a:ext cx="2107052" cy="307777"/>
          </a:xfrm>
          <a:prstGeom prst="rect">
            <a:avLst/>
          </a:prstGeom>
          <a:noFill/>
        </p:spPr>
        <p:txBody>
          <a:bodyPr wrap="none" rtlCol="0">
            <a:spAutoFit/>
          </a:bodyPr>
          <a:lstStyle/>
          <a:p>
            <a:r>
              <a:rPr lang="en-GB" sz="1400">
                <a:solidFill>
                  <a:schemeClr val="bg1"/>
                </a:solidFill>
              </a:rPr>
              <a:t>© Andre Dib / WWF-Brazil</a:t>
            </a:r>
          </a:p>
        </p:txBody>
      </p:sp>
      <p:sp>
        <p:nvSpPr>
          <p:cNvPr id="9" name="Rectangle: Rounded Corners 8">
            <a:extLst>
              <a:ext uri="{FF2B5EF4-FFF2-40B4-BE49-F238E27FC236}">
                <a16:creationId xmlns:a16="http://schemas.microsoft.com/office/drawing/2014/main" id="{B73DEDFD-DB33-6DF8-1914-CCC83B0A6232}"/>
              </a:ext>
            </a:extLst>
          </p:cNvPr>
          <p:cNvSpPr/>
          <p:nvPr/>
        </p:nvSpPr>
        <p:spPr>
          <a:xfrm>
            <a:off x="1255063" y="1998564"/>
            <a:ext cx="6473952" cy="3066145"/>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text&#10;&#10;Description automatically generated">
            <a:extLst>
              <a:ext uri="{FF2B5EF4-FFF2-40B4-BE49-F238E27FC236}">
                <a16:creationId xmlns:a16="http://schemas.microsoft.com/office/drawing/2014/main" id="{A5CFEA15-BA18-5777-6C0B-99155710028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54200" y="2150402"/>
            <a:ext cx="5835600" cy="2648400"/>
          </a:xfrm>
          <a:prstGeom prst="rect">
            <a:avLst/>
          </a:prstGeom>
        </p:spPr>
      </p:pic>
      <p:sp>
        <p:nvSpPr>
          <p:cNvPr id="10" name="TextBox 9">
            <a:extLst>
              <a:ext uri="{FF2B5EF4-FFF2-40B4-BE49-F238E27FC236}">
                <a16:creationId xmlns:a16="http://schemas.microsoft.com/office/drawing/2014/main" id="{54BC531B-30DC-60A0-6B1D-E70FA32AE460}"/>
              </a:ext>
            </a:extLst>
          </p:cNvPr>
          <p:cNvSpPr txBox="1"/>
          <p:nvPr/>
        </p:nvSpPr>
        <p:spPr>
          <a:xfrm>
            <a:off x="1540701" y="2313432"/>
            <a:ext cx="3031299" cy="584775"/>
          </a:xfrm>
          <a:prstGeom prst="rect">
            <a:avLst/>
          </a:prstGeom>
          <a:noFill/>
        </p:spPr>
        <p:txBody>
          <a:bodyPr wrap="square" rtlCol="0">
            <a:spAutoFit/>
          </a:bodyPr>
          <a:lstStyle/>
          <a:p>
            <a:r>
              <a:rPr lang="pl-PL" sz="3200" b="1">
                <a:solidFill>
                  <a:schemeClr val="bg1"/>
                </a:solidFill>
              </a:rPr>
              <a:t>Punkt krytyczny</a:t>
            </a:r>
            <a:endParaRPr lang="en-GB" sz="3200" b="1">
              <a:solidFill>
                <a:schemeClr val="bg1"/>
              </a:solidFill>
            </a:endParaRPr>
          </a:p>
        </p:txBody>
      </p:sp>
      <p:sp>
        <p:nvSpPr>
          <p:cNvPr id="2" name="Rectangle 3">
            <a:extLst>
              <a:ext uri="{FF2B5EF4-FFF2-40B4-BE49-F238E27FC236}">
                <a16:creationId xmlns:a16="http://schemas.microsoft.com/office/drawing/2014/main" id="{70F34137-78A0-10F5-F928-C8B942D1DB02}"/>
              </a:ext>
            </a:extLst>
          </p:cNvPr>
          <p:cNvSpPr/>
          <p:nvPr/>
        </p:nvSpPr>
        <p:spPr>
          <a:xfrm>
            <a:off x="0" y="185068"/>
            <a:ext cx="4572000" cy="6507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00"/>
            <a:r>
              <a:rPr lang="pl-PL" sz="2400" b="1"/>
              <a:t>W centrum uwagi: Amazonia</a:t>
            </a:r>
            <a:endParaRPr lang="en-GB" sz="2400" b="1"/>
          </a:p>
        </p:txBody>
      </p:sp>
    </p:spTree>
    <p:extLst>
      <p:ext uri="{BB962C8B-B14F-4D97-AF65-F5344CB8AC3E}">
        <p14:creationId xmlns:p14="http://schemas.microsoft.com/office/powerpoint/2010/main" val="2098711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BD913B8B-9629-1614-AB23-57E39D5D0F28}"/>
              </a:ext>
            </a:extLst>
          </p:cNvPr>
          <p:cNvSpPr/>
          <p:nvPr/>
        </p:nvSpPr>
        <p:spPr>
          <a:xfrm>
            <a:off x="307847" y="2554227"/>
            <a:ext cx="1278474" cy="1278474"/>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9B3CE925-D6B0-2E0E-7FC4-2C9F6D2A2169}"/>
              </a:ext>
            </a:extLst>
          </p:cNvPr>
          <p:cNvSpPr/>
          <p:nvPr/>
        </p:nvSpPr>
        <p:spPr>
          <a:xfrm>
            <a:off x="-1" y="285652"/>
            <a:ext cx="3488500" cy="6507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00"/>
            <a:r>
              <a:rPr lang="pl-PL" sz="2400" b="1"/>
              <a:t>Co ty możesz zrobić?</a:t>
            </a:r>
            <a:endParaRPr lang="en-GB" sz="2400" b="1"/>
          </a:p>
        </p:txBody>
      </p:sp>
      <p:sp>
        <p:nvSpPr>
          <p:cNvPr id="7" name="TextBox 6">
            <a:extLst>
              <a:ext uri="{FF2B5EF4-FFF2-40B4-BE49-F238E27FC236}">
                <a16:creationId xmlns:a16="http://schemas.microsoft.com/office/drawing/2014/main" id="{0CC24A36-0CA5-EC5E-00C6-0E6AA643CB8B}"/>
              </a:ext>
            </a:extLst>
          </p:cNvPr>
          <p:cNvSpPr txBox="1"/>
          <p:nvPr/>
        </p:nvSpPr>
        <p:spPr>
          <a:xfrm>
            <a:off x="1755085" y="1223656"/>
            <a:ext cx="6986016" cy="923330"/>
          </a:xfrm>
          <a:prstGeom prst="rect">
            <a:avLst/>
          </a:prstGeom>
          <a:noFill/>
        </p:spPr>
        <p:txBody>
          <a:bodyPr wrap="square">
            <a:spAutoFit/>
          </a:bodyPr>
          <a:lstStyle/>
          <a:p>
            <a:r>
              <a:rPr lang="pl-PL" sz="1800" b="1">
                <a:effectLst/>
                <a:latin typeface="Calibri" panose="020F0502020204030204" pitchFamily="34" charset="0"/>
                <a:ea typeface="Calibri" panose="020F0502020204030204" pitchFamily="34" charset="0"/>
                <a:cs typeface="Times New Roman" panose="02020603050405020304" pitchFamily="18" charset="0"/>
              </a:rPr>
              <a:t>Dokonuj świadomych wyborów:</a:t>
            </a:r>
            <a:r>
              <a:rPr lang="pl-PL" sz="1800">
                <a:effectLst/>
                <a:latin typeface="Calibri" panose="020F0502020204030204" pitchFamily="34" charset="0"/>
                <a:ea typeface="Calibri" panose="020F0502020204030204" pitchFamily="34" charset="0"/>
                <a:cs typeface="Times New Roman" panose="02020603050405020304" pitchFamily="18" charset="0"/>
              </a:rPr>
              <a:t> zastanów się nad tym, co jesz, jak podróżujesz i co kupujesz. Jeśli nie masz pewności, jak twoje wybory wpływają na planetę, spróbuj się tego dowiedzieć</a:t>
            </a:r>
            <a:r>
              <a:rPr lang="en-GB">
                <a:latin typeface="Calibri" panose="020F0502020204030204" pitchFamily="34" charset="0"/>
                <a:ea typeface="Calibri" panose="020F0502020204030204" pitchFamily="34" charset="0"/>
                <a:cs typeface="Times New Roman" panose="02020603050405020304" pitchFamily="18" charset="0"/>
              </a:rPr>
              <a:t>.</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896891FA-5B50-A310-5DC4-F76D37763F55}"/>
              </a:ext>
            </a:extLst>
          </p:cNvPr>
          <p:cNvSpPr txBox="1"/>
          <p:nvPr/>
        </p:nvSpPr>
        <p:spPr>
          <a:xfrm>
            <a:off x="1745941" y="2196988"/>
            <a:ext cx="7068313" cy="1857368"/>
          </a:xfrm>
          <a:prstGeom prst="rect">
            <a:avLst/>
          </a:prstGeom>
          <a:noFill/>
        </p:spPr>
        <p:txBody>
          <a:bodyPr wrap="square">
            <a:spAutoFit/>
          </a:bodyPr>
          <a:lstStyle/>
          <a:p>
            <a:pPr lvl="0">
              <a:lnSpc>
                <a:spcPct val="107000"/>
              </a:lnSpc>
              <a:spcAft>
                <a:spcPts val="800"/>
              </a:spcAft>
            </a:pPr>
            <a:r>
              <a:rPr lang="pl-PL" sz="1800" b="1">
                <a:effectLst/>
                <a:latin typeface="Calibri" panose="020F0502020204030204" pitchFamily="34" charset="0"/>
                <a:ea typeface="Calibri" panose="020F0502020204030204" pitchFamily="34" charset="0"/>
                <a:cs typeface="Times New Roman" panose="02020603050405020304" pitchFamily="18" charset="0"/>
              </a:rPr>
              <a:t>Mów głośno</a:t>
            </a:r>
            <a:r>
              <a:rPr lang="pl-PL" sz="1800">
                <a:effectLst/>
                <a:latin typeface="Calibri" panose="020F0502020204030204" pitchFamily="34" charset="0"/>
                <a:ea typeface="Calibri" panose="020F0502020204030204" pitchFamily="34" charset="0"/>
                <a:cs typeface="Times New Roman" panose="02020603050405020304" pitchFamily="18" charset="0"/>
              </a:rPr>
              <a:t> o tym, jak ważna jest ochrona i odbudowa przyrody, na przykład biorąc udział w pokojowym proteście, pisząc na blogu lub do lokalnej gazety albo dzieląc się swoimi przemyśleniami w szkole czy na spotkaniu z lokalnymi politykami i przedsiębiorcami. Pamiętaj, że ludzie, których zainspirujesz swoją postawą, mogą potem dzięki swoim wyborom i działaniom mieć większą siłę przebicia niż ty</a:t>
            </a:r>
            <a:r>
              <a:rPr lang="en-GB" sz="1800">
                <a:effectLst/>
                <a:latin typeface="Calibri" panose="020F0502020204030204" pitchFamily="34" charset="0"/>
                <a:ea typeface="Calibri" panose="020F0502020204030204" pitchFamily="34" charset="0"/>
                <a:cs typeface="Times New Roman" panose="02020603050405020304" pitchFamily="18" charset="0"/>
              </a:rPr>
              <a:t>.</a:t>
            </a:r>
          </a:p>
        </p:txBody>
      </p:sp>
      <p:pic>
        <p:nvPicPr>
          <p:cNvPr id="2" name="Picture 1">
            <a:extLst>
              <a:ext uri="{FF2B5EF4-FFF2-40B4-BE49-F238E27FC236}">
                <a16:creationId xmlns:a16="http://schemas.microsoft.com/office/drawing/2014/main" id="{7DE87AFE-4DF3-44CD-0D2A-253F5D32AA29}"/>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26156" y="2637689"/>
            <a:ext cx="1014272" cy="1014272"/>
          </a:xfrm>
          <a:prstGeom prst="rect">
            <a:avLst/>
          </a:prstGeom>
          <a:noFill/>
          <a:ln>
            <a:noFill/>
          </a:ln>
        </p:spPr>
      </p:pic>
      <p:sp>
        <p:nvSpPr>
          <p:cNvPr id="5" name="Oval 4">
            <a:extLst>
              <a:ext uri="{FF2B5EF4-FFF2-40B4-BE49-F238E27FC236}">
                <a16:creationId xmlns:a16="http://schemas.microsoft.com/office/drawing/2014/main" id="{89C5C5AF-1ACD-16C0-C3F0-09C94C8AF307}"/>
              </a:ext>
            </a:extLst>
          </p:cNvPr>
          <p:cNvSpPr/>
          <p:nvPr/>
        </p:nvSpPr>
        <p:spPr>
          <a:xfrm>
            <a:off x="307847" y="1067421"/>
            <a:ext cx="1278474" cy="1278474"/>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63D99EDB-80F6-F0CB-AACF-F17AA0012A4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bwMode="auto">
          <a:xfrm>
            <a:off x="482835" y="1330580"/>
            <a:ext cx="928497" cy="709483"/>
          </a:xfrm>
          <a:prstGeom prst="rect">
            <a:avLst/>
          </a:prstGeom>
          <a:noFill/>
          <a:ln>
            <a:noFill/>
          </a:ln>
          <a:extLst>
            <a:ext uri="{53640926-AAD7-44D8-BBD7-CCE9431645EC}">
              <a14:shadowObscured xmlns:a14="http://schemas.microsoft.com/office/drawing/2010/main"/>
            </a:ext>
          </a:extLst>
        </p:spPr>
      </p:pic>
      <p:sp>
        <p:nvSpPr>
          <p:cNvPr id="12" name="TextBox 11">
            <a:extLst>
              <a:ext uri="{FF2B5EF4-FFF2-40B4-BE49-F238E27FC236}">
                <a16:creationId xmlns:a16="http://schemas.microsoft.com/office/drawing/2014/main" id="{ED61D3A5-D6CC-E0B8-A3C9-25DAB6573BC5}"/>
              </a:ext>
            </a:extLst>
          </p:cNvPr>
          <p:cNvSpPr txBox="1"/>
          <p:nvPr/>
        </p:nvSpPr>
        <p:spPr>
          <a:xfrm>
            <a:off x="1745941" y="4079210"/>
            <a:ext cx="6618331" cy="1264642"/>
          </a:xfrm>
          <a:prstGeom prst="rect">
            <a:avLst/>
          </a:prstGeom>
          <a:noFill/>
        </p:spPr>
        <p:txBody>
          <a:bodyPr wrap="square">
            <a:spAutoFit/>
          </a:bodyPr>
          <a:lstStyle/>
          <a:p>
            <a:pPr lvl="0">
              <a:lnSpc>
                <a:spcPct val="107000"/>
              </a:lnSpc>
            </a:pPr>
            <a:r>
              <a:rPr lang="pl-PL" sz="1800" b="1">
                <a:effectLst/>
                <a:latin typeface="Calibri" panose="020F0502020204030204" pitchFamily="34" charset="0"/>
                <a:ea typeface="Calibri" panose="020F0502020204030204" pitchFamily="34" charset="0"/>
                <a:cs typeface="Times New Roman" panose="02020603050405020304" pitchFamily="18" charset="0"/>
              </a:rPr>
              <a:t>Zaplanuj ekologiczną karierę</a:t>
            </a:r>
            <a:r>
              <a:rPr lang="pl-PL" sz="1800">
                <a:effectLst/>
                <a:latin typeface="Calibri" panose="020F0502020204030204" pitchFamily="34" charset="0"/>
                <a:ea typeface="Calibri" panose="020F0502020204030204" pitchFamily="34" charset="0"/>
                <a:cs typeface="Times New Roman" panose="02020603050405020304" pitchFamily="18" charset="0"/>
              </a:rPr>
              <a:t>, zdobywając wiedzę i umiejętności związane ze zrównoważonym rozwojem, co pozwoli ci wybrać i odnieść sukces w pracy, która jest dobra dla ciebie i dla planety. Każda kariera może być zielona!</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Oval 12">
            <a:extLst>
              <a:ext uri="{FF2B5EF4-FFF2-40B4-BE49-F238E27FC236}">
                <a16:creationId xmlns:a16="http://schemas.microsoft.com/office/drawing/2014/main" id="{59D3562A-727A-0FCF-1AC8-37621FB2C591}"/>
              </a:ext>
            </a:extLst>
          </p:cNvPr>
          <p:cNvSpPr/>
          <p:nvPr/>
        </p:nvSpPr>
        <p:spPr>
          <a:xfrm>
            <a:off x="307847" y="4054356"/>
            <a:ext cx="1278474" cy="1278474"/>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1EB2EA5A-9606-0A7F-CC6D-72262F07CDA5}"/>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20680" y="4285129"/>
            <a:ext cx="852805" cy="852805"/>
          </a:xfrm>
          <a:prstGeom prst="rect">
            <a:avLst/>
          </a:prstGeom>
          <a:noFill/>
          <a:ln>
            <a:noFill/>
          </a:ln>
        </p:spPr>
      </p:pic>
    </p:spTree>
    <p:extLst>
      <p:ext uri="{BB962C8B-B14F-4D97-AF65-F5344CB8AC3E}">
        <p14:creationId xmlns:p14="http://schemas.microsoft.com/office/powerpoint/2010/main" val="34578833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38976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18F21-8C4D-4CBF-BB0A-A3247F6B0E2B}"/>
              </a:ext>
            </a:extLst>
          </p:cNvPr>
          <p:cNvSpPr>
            <a:spLocks noGrp="1"/>
          </p:cNvSpPr>
          <p:nvPr>
            <p:ph type="title"/>
          </p:nvPr>
        </p:nvSpPr>
        <p:spPr/>
        <p:txBody>
          <a:bodyPr/>
          <a:lstStyle/>
          <a:p>
            <a:endParaRPr lang="en-US"/>
          </a:p>
        </p:txBody>
      </p:sp>
      <p:pic>
        <p:nvPicPr>
          <p:cNvPr id="4" name="Picture 4" descr="A picture containing different, table&#10;&#10;Description automatically generated">
            <a:extLst>
              <a:ext uri="{FF2B5EF4-FFF2-40B4-BE49-F238E27FC236}">
                <a16:creationId xmlns:a16="http://schemas.microsoft.com/office/drawing/2014/main" id="{47B313FD-F4BF-487C-AB7F-83078379B0BD}"/>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0" y="304271"/>
            <a:ext cx="9138681" cy="5162745"/>
          </a:xfrm>
        </p:spPr>
      </p:pic>
    </p:spTree>
    <p:extLst>
      <p:ext uri="{BB962C8B-B14F-4D97-AF65-F5344CB8AC3E}">
        <p14:creationId xmlns:p14="http://schemas.microsoft.com/office/powerpoint/2010/main" val="33160759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BD00A088-5EFE-40BF-8F25-C48BD0D9807B}"/>
              </a:ext>
            </a:extLst>
          </p:cNvPr>
          <p:cNvPicPr>
            <a:picLocks noChangeAspect="1"/>
          </p:cNvPicPr>
          <p:nvPr/>
        </p:nvPicPr>
        <p:blipFill>
          <a:blip r:embed="rId3"/>
          <a:stretch>
            <a:fillRect/>
          </a:stretch>
        </p:blipFill>
        <p:spPr>
          <a:xfrm>
            <a:off x="3766248" y="1890334"/>
            <a:ext cx="1611504" cy="2152277"/>
          </a:xfrm>
          <a:prstGeom prst="rect">
            <a:avLst/>
          </a:prstGeom>
        </p:spPr>
      </p:pic>
    </p:spTree>
    <p:extLst>
      <p:ext uri="{BB962C8B-B14F-4D97-AF65-F5344CB8AC3E}">
        <p14:creationId xmlns:p14="http://schemas.microsoft.com/office/powerpoint/2010/main" val="408045832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1712D9145BD324F94A2B596178AF4B5" ma:contentTypeVersion="13" ma:contentTypeDescription="Create a new document." ma:contentTypeScope="" ma:versionID="a2144be513c4fc24192a04fd430ba0b2">
  <xsd:schema xmlns:xsd="http://www.w3.org/2001/XMLSchema" xmlns:xs="http://www.w3.org/2001/XMLSchema" xmlns:p="http://schemas.microsoft.com/office/2006/metadata/properties" xmlns:ns3="b8f87992-a8ea-4a4b-9407-f1f291eb68c6" xmlns:ns4="949c0215-b28a-4dd6-90a0-602735e23724" targetNamespace="http://schemas.microsoft.com/office/2006/metadata/properties" ma:root="true" ma:fieldsID="e3a57334f92c36fa208f8fa0b45f9c2c" ns3:_="" ns4:_="">
    <xsd:import namespace="b8f87992-a8ea-4a4b-9407-f1f291eb68c6"/>
    <xsd:import namespace="949c0215-b28a-4dd6-90a0-602735e23724"/>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4:SharedWithUsers" minOccurs="0"/>
                <xsd:element ref="ns4:SharedWithDetails" minOccurs="0"/>
                <xsd:element ref="ns4:SharingHintHash"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f87992-a8ea-4a4b-9407-f1f291eb68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49c0215-b28a-4dd6-90a0-602735e2372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04160A8-7F8F-400C-9D34-68D4D86B5A75}">
  <ds:schemaRefs>
    <ds:schemaRef ds:uri="http://schemas.microsoft.com/sharepoint/v3/contenttype/forms"/>
  </ds:schemaRefs>
</ds:datastoreItem>
</file>

<file path=customXml/itemProps2.xml><?xml version="1.0" encoding="utf-8"?>
<ds:datastoreItem xmlns:ds="http://schemas.openxmlformats.org/officeDocument/2006/customXml" ds:itemID="{C5010D9A-4461-4741-8167-1E1547BDB59C}">
  <ds:schemaRefs>
    <ds:schemaRef ds:uri="949c0215-b28a-4dd6-90a0-602735e23724"/>
    <ds:schemaRef ds:uri="b8f87992-a8ea-4a4b-9407-f1f291eb68c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757360E-2AC1-473D-B3AB-3AD671BDF972}">
  <ds:schemaRefs>
    <ds:schemaRef ds:uri="949c0215-b28a-4dd6-90a0-602735e23724"/>
    <ds:schemaRef ds:uri="b8f87992-a8ea-4a4b-9407-f1f291eb68c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On-screen Show (16:10)</PresentationFormat>
  <Slides>17</Slides>
  <Notes>15</Notes>
  <HiddenSlides>0</HiddenSlide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Wright</dc:creator>
  <cp:revision>1</cp:revision>
  <dcterms:created xsi:type="dcterms:W3CDTF">2020-09-01T08:24:39Z</dcterms:created>
  <dcterms:modified xsi:type="dcterms:W3CDTF">2023-04-13T12:45:39Z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0x010104005521AF16B4F6FF4F9F1574C93A974C03</vt:lpwstr>
  </property>
  <property fmtid="{D5CDD505-2E9C-101B-9397-08002B2CF9AE}" pid="3" name="TaxKeyword">
    <vt:lpwstr/>
  </property>
  <property fmtid="{D5CDD505-2E9C-101B-9397-08002B2CF9AE}" pid="4" name="WWF_Goal">
    <vt:lpwstr/>
  </property>
  <property fmtid="{D5CDD505-2E9C-101B-9397-08002B2CF9AE}" pid="5" name="WWF_Sensitivity">
    <vt:lpwstr/>
  </property>
  <property fmtid="{D5CDD505-2E9C-101B-9397-08002B2CF9AE}" pid="6" name="WWF_Document_Status">
    <vt:lpwstr/>
  </property>
  <property fmtid="{D5CDD505-2E9C-101B-9397-08002B2CF9AE}" pid="7" name="WWF_Department">
    <vt:lpwstr/>
  </property>
  <property fmtid="{D5CDD505-2E9C-101B-9397-08002B2CF9AE}" pid="8" name="WWF_Project_Code">
    <vt:lpwstr/>
  </property>
  <property fmtid="{D5CDD505-2E9C-101B-9397-08002B2CF9AE}" pid="9" name="WWF_Office">
    <vt:lpwstr/>
  </property>
  <property fmtid="{D5CDD505-2E9C-101B-9397-08002B2CF9AE}" pid="10" name="WWF_Document_Type">
    <vt:lpwstr/>
  </property>
</Properties>
</file>